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4F81BD"/>
    <a:srgbClr val="FFFFFF"/>
    <a:srgbClr val="558E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099" autoAdjust="0"/>
  </p:normalViewPr>
  <p:slideViewPr>
    <p:cSldViewPr>
      <p:cViewPr varScale="1">
        <p:scale>
          <a:sx n="89" d="100"/>
          <a:sy n="89" d="100"/>
        </p:scale>
        <p:origin x="3690" y="8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0EC91C1-17C0-4DFA-9497-70FB6360FAAB}" type="datetimeFigureOut">
              <a:rPr kumimoji="1" lang="ja-JP" altLang="en-US" smtClean="0"/>
              <a:t>2024/8/23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2851065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EC91C1-17C0-4DFA-9497-70FB6360FAAB}" type="datetimeFigureOut">
              <a:rPr kumimoji="1" lang="ja-JP" altLang="en-US" smtClean="0"/>
              <a:t>2024/8/23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2774511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1"/>
            <a:ext cx="4514850" cy="845220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EC91C1-17C0-4DFA-9497-70FB6360FAAB}" type="datetimeFigureOut">
              <a:rPr kumimoji="1" lang="ja-JP" altLang="en-US" smtClean="0"/>
              <a:t>2024/8/23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1769231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EC91C1-17C0-4DFA-9497-70FB6360FAAB}" type="datetimeFigureOut">
              <a:rPr kumimoji="1" lang="ja-JP" altLang="en-US" smtClean="0"/>
              <a:t>2024/8/23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176991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0EC91C1-17C0-4DFA-9497-70FB6360FAAB}" type="datetimeFigureOut">
              <a:rPr kumimoji="1" lang="ja-JP" altLang="en-US" smtClean="0"/>
              <a:t>2024/8/23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459326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0EC91C1-17C0-4DFA-9497-70FB6360FAAB}" type="datetimeFigureOut">
              <a:rPr kumimoji="1" lang="ja-JP" altLang="en-US" smtClean="0"/>
              <a:t>2024/8/23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1257825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0EC91C1-17C0-4DFA-9497-70FB6360FAAB}" type="datetimeFigureOut">
              <a:rPr kumimoji="1" lang="ja-JP" altLang="en-US" smtClean="0"/>
              <a:t>2024/8/23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3893491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0EC91C1-17C0-4DFA-9497-70FB6360FAAB}" type="datetimeFigureOut">
              <a:rPr kumimoji="1" lang="ja-JP" altLang="en-US" smtClean="0"/>
              <a:t>2024/8/23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67822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0EC91C1-17C0-4DFA-9497-70FB6360FAAB}" type="datetimeFigureOut">
              <a:rPr kumimoji="1" lang="ja-JP" altLang="en-US" smtClean="0"/>
              <a:t>2024/8/23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1502367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0EC91C1-17C0-4DFA-9497-70FB6360FAAB}" type="datetimeFigureOut">
              <a:rPr kumimoji="1" lang="ja-JP" altLang="en-US" smtClean="0"/>
              <a:t>2024/8/23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1242980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0EC91C1-17C0-4DFA-9497-70FB6360FAAB}" type="datetimeFigureOut">
              <a:rPr kumimoji="1" lang="ja-JP" altLang="en-US" smtClean="0"/>
              <a:t>2024/8/23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875514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80EC91C1-17C0-4DFA-9497-70FB6360FAAB}" type="datetimeFigureOut">
              <a:rPr kumimoji="1" lang="ja-JP" altLang="en-US" smtClean="0"/>
              <a:t>2024/8/23</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3675277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1193" y="0"/>
            <a:ext cx="6864700" cy="1496616"/>
            <a:chOff x="-39527" y="83862"/>
            <a:chExt cx="6858000" cy="1496616"/>
          </a:xfrm>
        </p:grpSpPr>
        <p:sp>
          <p:nvSpPr>
            <p:cNvPr id="5" name="正方形/長方形 4"/>
            <p:cNvSpPr/>
            <p:nvPr/>
          </p:nvSpPr>
          <p:spPr>
            <a:xfrm>
              <a:off x="-39527" y="83862"/>
              <a:ext cx="6858000" cy="1496616"/>
            </a:xfrm>
            <a:prstGeom prst="rect">
              <a:avLst/>
            </a:prstGeom>
            <a:solidFill>
              <a:schemeClr val="accent1">
                <a:lumMod val="40000"/>
                <a:lumOff val="60000"/>
                <a:alpha val="5294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7" name="Picture 6"/>
            <p:cNvPicPr>
              <a:picLocks noChangeAspect="1" noChangeArrowheads="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825" y="83862"/>
              <a:ext cx="5661248" cy="1260354"/>
            </a:xfrm>
            <a:prstGeom prst="rect">
              <a:avLst/>
            </a:prstGeom>
            <a:noFill/>
            <a:extLst>
              <a:ext uri="{909E8E84-426E-40DD-AFC4-6F175D3DCCD1}">
                <a14:hiddenFill xmlns:a14="http://schemas.microsoft.com/office/drawing/2010/main">
                  <a:solidFill>
                    <a:srgbClr val="FFFFFF"/>
                  </a:solidFill>
                </a14:hiddenFill>
              </a:ext>
            </a:extLst>
          </p:spPr>
        </p:pic>
      </p:grpSp>
      <p:pic>
        <p:nvPicPr>
          <p:cNvPr id="48" name="Picture 5"/>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698" y="3690919"/>
            <a:ext cx="6857999" cy="6203411"/>
          </a:xfrm>
          <a:prstGeom prst="rect">
            <a:avLst/>
          </a:prstGeom>
          <a:noFill/>
          <a:extLst>
            <a:ext uri="{909E8E84-426E-40DD-AFC4-6F175D3DCCD1}">
              <a14:hiddenFill xmlns:a14="http://schemas.microsoft.com/office/drawing/2010/main">
                <a:solidFill>
                  <a:srgbClr val="FFFFFF"/>
                </a:solidFill>
              </a14:hiddenFill>
            </a:ext>
          </a:extLst>
        </p:spPr>
      </p:pic>
      <p:sp>
        <p:nvSpPr>
          <p:cNvPr id="18" name="テキスト ボックス 17"/>
          <p:cNvSpPr txBox="1"/>
          <p:nvPr/>
        </p:nvSpPr>
        <p:spPr>
          <a:xfrm>
            <a:off x="1208747" y="493083"/>
            <a:ext cx="5698996" cy="400110"/>
          </a:xfrm>
          <a:prstGeom prst="rect">
            <a:avLst/>
          </a:prstGeom>
          <a:noFill/>
        </p:spPr>
        <p:txBody>
          <a:bodyPr wrap="none" rtlCol="0">
            <a:spAutoFit/>
          </a:bodyPr>
          <a:lstStyle/>
          <a:p>
            <a:pPr algn="r"/>
            <a:r>
              <a:rPr lang="ja-JP" altLang="en-US" sz="2000" dirty="0">
                <a:latin typeface="UD デジタル 教科書体 NP-R" panose="02020400000000000000" pitchFamily="18" charset="-128"/>
                <a:ea typeface="UD デジタル 教科書体 NP-R" panose="02020400000000000000" pitchFamily="18" charset="-128"/>
              </a:rPr>
              <a:t>うすき街色市民大学講座</a:t>
            </a:r>
            <a:r>
              <a:rPr lang="ja-JP" altLang="en-US" sz="1400" dirty="0">
                <a:latin typeface="UD デジタル 教科書体 NP-R" panose="02020400000000000000" pitchFamily="18" charset="-128"/>
                <a:ea typeface="UD デジタル 教科書体 NP-R" panose="02020400000000000000" pitchFamily="18" charset="-128"/>
              </a:rPr>
              <a:t>（関西学院大学石原俊彦研究室）</a:t>
            </a:r>
            <a:endParaRPr kumimoji="1"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63" name="テキスト ボックス 62"/>
          <p:cNvSpPr txBox="1"/>
          <p:nvPr/>
        </p:nvSpPr>
        <p:spPr>
          <a:xfrm>
            <a:off x="-3885679" y="6904899"/>
            <a:ext cx="184731" cy="276999"/>
          </a:xfrm>
          <a:prstGeom prst="rect">
            <a:avLst/>
          </a:prstGeom>
          <a:noFill/>
        </p:spPr>
        <p:txBody>
          <a:bodyPr wrap="none" rtlCol="0">
            <a:spAutoFit/>
          </a:bodyPr>
          <a:lstStyle/>
          <a:p>
            <a:endParaRPr lang="ja-JP" altLang="en-US" sz="1200" dirty="0">
              <a:latin typeface="Meiryo UI" panose="020B0604030504040204" pitchFamily="50" charset="-128"/>
              <a:ea typeface="Meiryo UI" panose="020B0604030504040204" pitchFamily="50" charset="-128"/>
            </a:endParaRPr>
          </a:p>
        </p:txBody>
      </p:sp>
      <p:sp>
        <p:nvSpPr>
          <p:cNvPr id="45" name="Text Box 13">
            <a:extLst>
              <a:ext uri="{FF2B5EF4-FFF2-40B4-BE49-F238E27FC236}">
                <a16:creationId xmlns:a16="http://schemas.microsoft.com/office/drawing/2014/main" id="{099883D1-1D95-2887-573C-08143AECD623}"/>
              </a:ext>
            </a:extLst>
          </p:cNvPr>
          <p:cNvSpPr txBox="1">
            <a:spLocks noChangeArrowheads="1"/>
          </p:cNvSpPr>
          <p:nvPr/>
        </p:nvSpPr>
        <p:spPr bwMode="auto">
          <a:xfrm>
            <a:off x="284002" y="1586154"/>
            <a:ext cx="6236009" cy="765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50000"/>
              </a:lnSpc>
              <a:spcBef>
                <a:spcPct val="0"/>
              </a:spcBef>
              <a:buFontTx/>
              <a:buNone/>
            </a:pPr>
            <a:r>
              <a:rPr lang="ja-JP" altLang="en-US" sz="10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中心市街地活性化を目的に活動している株式会社まちづくり臼杵では、市民を対象にした「うすき街色市民大学講座」を、関西学院大学  石原俊彦研究室のご協力を得て開催します。市民皆さまのご参加をお待ちしております。</a:t>
            </a:r>
            <a:endParaRPr lang="en-US" altLang="ja-JP" sz="10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grpSp>
        <p:nvGrpSpPr>
          <p:cNvPr id="59" name="グループ化 58">
            <a:extLst>
              <a:ext uri="{FF2B5EF4-FFF2-40B4-BE49-F238E27FC236}">
                <a16:creationId xmlns:a16="http://schemas.microsoft.com/office/drawing/2014/main" id="{447E9A22-8040-DD29-6167-9A02ABE6B973}"/>
              </a:ext>
            </a:extLst>
          </p:cNvPr>
          <p:cNvGrpSpPr/>
          <p:nvPr/>
        </p:nvGrpSpPr>
        <p:grpSpPr>
          <a:xfrm>
            <a:off x="399396" y="8230764"/>
            <a:ext cx="6584347" cy="1474764"/>
            <a:chOff x="543412" y="7913047"/>
            <a:chExt cx="6584347" cy="1474764"/>
          </a:xfrm>
        </p:grpSpPr>
        <p:sp>
          <p:nvSpPr>
            <p:cNvPr id="36" name="Text Box 183"/>
            <p:cNvSpPr txBox="1">
              <a:spLocks noChangeArrowheads="1"/>
            </p:cNvSpPr>
            <p:nvPr/>
          </p:nvSpPr>
          <p:spPr bwMode="auto">
            <a:xfrm>
              <a:off x="548680" y="9126201"/>
              <a:ext cx="657907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50000"/>
                </a:lnSpc>
                <a:spcBef>
                  <a:spcPct val="0"/>
                </a:spcBef>
                <a:buFontTx/>
                <a:buNone/>
              </a:pPr>
              <a:r>
                <a:rPr lang="en-US" altLang="ja-JP" sz="800" dirty="0">
                  <a:noFill/>
                  <a:latin typeface="メイリオ" pitchFamily="50" charset="-128"/>
                  <a:ea typeface="メイリオ" pitchFamily="50" charset="-128"/>
                  <a:cs typeface="メイリオ" pitchFamily="50" charset="-128"/>
                </a:rPr>
                <a:t>[</a:t>
              </a:r>
              <a:r>
                <a:rPr lang="ja-JP" altLang="en-US" sz="800" dirty="0">
                  <a:noFill/>
                  <a:latin typeface="メイリオ" pitchFamily="50" charset="-128"/>
                  <a:ea typeface="メイリオ" pitchFamily="50" charset="-128"/>
                  <a:cs typeface="メイリオ" pitchFamily="50" charset="-128"/>
                </a:rPr>
                <a:t>お申し込み・お問合せ</a:t>
              </a:r>
              <a:r>
                <a:rPr lang="en-US" altLang="ja-JP" sz="800" dirty="0">
                  <a:noFill/>
                  <a:latin typeface="メイリオ" pitchFamily="50" charset="-128"/>
                  <a:ea typeface="メイリオ" pitchFamily="50" charset="-128"/>
                  <a:cs typeface="メイリオ" pitchFamily="50" charset="-128"/>
                </a:rPr>
                <a:t>]</a:t>
              </a:r>
              <a:r>
                <a:rPr lang="ja-JP" altLang="en-US" sz="800" dirty="0">
                  <a:noFill/>
                  <a:latin typeface="メイリオ" pitchFamily="50" charset="-128"/>
                  <a:ea typeface="メイリオ" pitchFamily="50" charset="-128"/>
                  <a:cs typeface="メイリオ" pitchFamily="50" charset="-128"/>
                </a:rPr>
                <a:t>　㈱まちづくり臼杵（サーラ・デ・うすき内） </a:t>
              </a:r>
              <a:r>
                <a:rPr lang="en-US" altLang="ja-JP" sz="800" dirty="0">
                  <a:noFill/>
                  <a:latin typeface="メイリオ" pitchFamily="50" charset="-128"/>
                  <a:ea typeface="メイリオ" pitchFamily="50" charset="-128"/>
                  <a:cs typeface="メイリオ" pitchFamily="50" charset="-128"/>
                </a:rPr>
                <a:t>TEL: (</a:t>
              </a:r>
              <a:r>
                <a:rPr lang="en-US" altLang="ja-JP" sz="800" dirty="0">
                  <a:noFill/>
                  <a:latin typeface="UD デジタル 教科書体 NP-R" panose="02020400000000000000" pitchFamily="18" charset="-128"/>
                  <a:ea typeface="UD デジタル 教科書体 NP-R" panose="02020400000000000000" pitchFamily="18" charset="-128"/>
                  <a:cs typeface="メイリオ" pitchFamily="50" charset="-128"/>
                </a:rPr>
                <a:t>0972)64-7271 </a:t>
              </a:r>
              <a:r>
                <a:rPr lang="ja-JP" altLang="en-US" sz="800" dirty="0">
                  <a:latin typeface="UD デジタル 教科書体 NP-R" panose="02020400000000000000" pitchFamily="18" charset="-128"/>
                  <a:ea typeface="UD デジタル 教科書体 NP-R" panose="02020400000000000000" pitchFamily="18" charset="-128"/>
                  <a:cs typeface="メイリオ" pitchFamily="50" charset="-128"/>
                </a:rPr>
                <a:t>ＱＲコードでも申込みできます。</a:t>
              </a:r>
              <a:endParaRPr lang="en-US" altLang="ja-JP" sz="800" dirty="0">
                <a:latin typeface="UD デジタル 教科書体 NP-R" panose="02020400000000000000" pitchFamily="18" charset="-128"/>
                <a:ea typeface="UD デジタル 教科書体 NP-R" panose="02020400000000000000" pitchFamily="18" charset="-128"/>
                <a:cs typeface="メイリオ" pitchFamily="50" charset="-128"/>
              </a:endParaRPr>
            </a:p>
          </p:txBody>
        </p:sp>
        <p:grpSp>
          <p:nvGrpSpPr>
            <p:cNvPr id="30" name="グループ化 29">
              <a:extLst>
                <a:ext uri="{FF2B5EF4-FFF2-40B4-BE49-F238E27FC236}">
                  <a16:creationId xmlns:a16="http://schemas.microsoft.com/office/drawing/2014/main" id="{38A06ECA-D53C-D0A0-DE57-CD76FFF941BF}"/>
                </a:ext>
              </a:extLst>
            </p:cNvPr>
            <p:cNvGrpSpPr/>
            <p:nvPr/>
          </p:nvGrpSpPr>
          <p:grpSpPr>
            <a:xfrm>
              <a:off x="543412" y="7917318"/>
              <a:ext cx="5722217" cy="483874"/>
              <a:chOff x="-6130460" y="6301559"/>
              <a:chExt cx="5722217" cy="483874"/>
            </a:xfrm>
          </p:grpSpPr>
          <p:sp>
            <p:nvSpPr>
              <p:cNvPr id="9" name="AutoShape 93"/>
              <p:cNvSpPr>
                <a:spLocks noChangeArrowheads="1"/>
              </p:cNvSpPr>
              <p:nvPr/>
            </p:nvSpPr>
            <p:spPr bwMode="auto">
              <a:xfrm>
                <a:off x="-6130460" y="6321081"/>
                <a:ext cx="576064" cy="180026"/>
              </a:xfrm>
              <a:prstGeom prst="roundRect">
                <a:avLst>
                  <a:gd name="adj" fmla="val 50000"/>
                </a:avLst>
              </a:prstGeom>
              <a:solidFill>
                <a:schemeClr val="tx2"/>
              </a:solidFill>
              <a:ln>
                <a:noFill/>
              </a:ln>
              <a:effectLst/>
            </p:spPr>
            <p:txBody>
              <a:bodyPr wrap="none" lIns="83969" tIns="41985" rIns="83969" bIns="41985"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800" dirty="0">
                    <a:solidFill>
                      <a:schemeClr val="bg1"/>
                    </a:solidFill>
                    <a:latin typeface="UD デジタル 教科書体 NP-R" panose="02020400000000000000" pitchFamily="18" charset="-128"/>
                    <a:ea typeface="UD デジタル 教科書体 NP-R" panose="02020400000000000000" pitchFamily="18" charset="-128"/>
                    <a:cs typeface="メイリオ" pitchFamily="50" charset="-128"/>
                  </a:rPr>
                  <a:t>会　場</a:t>
                </a:r>
              </a:p>
            </p:txBody>
          </p:sp>
          <p:sp>
            <p:nvSpPr>
              <p:cNvPr id="10" name="AutoShape 93"/>
              <p:cNvSpPr>
                <a:spLocks noChangeArrowheads="1"/>
              </p:cNvSpPr>
              <p:nvPr/>
            </p:nvSpPr>
            <p:spPr bwMode="auto">
              <a:xfrm>
                <a:off x="-1744516" y="6308573"/>
                <a:ext cx="576064" cy="180026"/>
              </a:xfrm>
              <a:prstGeom prst="roundRect">
                <a:avLst>
                  <a:gd name="adj" fmla="val 50000"/>
                </a:avLst>
              </a:prstGeom>
              <a:solidFill>
                <a:schemeClr val="tx2"/>
              </a:solidFill>
              <a:ln>
                <a:noFill/>
              </a:ln>
              <a:effectLst/>
            </p:spPr>
            <p:txBody>
              <a:bodyPr wrap="none" lIns="83969" tIns="41985" rIns="83969" bIns="41985"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800" dirty="0">
                    <a:solidFill>
                      <a:schemeClr val="bg1"/>
                    </a:solidFill>
                    <a:latin typeface="UD デジタル 教科書体 NP-R" panose="02020400000000000000" pitchFamily="18" charset="-128"/>
                    <a:ea typeface="UD デジタル 教科書体 NP-R" panose="02020400000000000000" pitchFamily="18" charset="-128"/>
                    <a:cs typeface="メイリオ" pitchFamily="50" charset="-128"/>
                  </a:rPr>
                  <a:t>参加料</a:t>
                </a:r>
              </a:p>
            </p:txBody>
          </p:sp>
          <p:sp>
            <p:nvSpPr>
              <p:cNvPr id="11" name="Text Box 13"/>
              <p:cNvSpPr txBox="1">
                <a:spLocks noChangeArrowheads="1"/>
              </p:cNvSpPr>
              <p:nvPr/>
            </p:nvSpPr>
            <p:spPr bwMode="auto">
              <a:xfrm>
                <a:off x="-5590656" y="6319634"/>
                <a:ext cx="2112536"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9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サーラ・デ・うすき　交流ホール</a:t>
                </a:r>
                <a:endParaRPr lang="en-US" altLang="ja-JP" sz="9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12" name="Text Box 13"/>
              <p:cNvSpPr txBox="1">
                <a:spLocks noChangeArrowheads="1"/>
              </p:cNvSpPr>
              <p:nvPr/>
            </p:nvSpPr>
            <p:spPr bwMode="auto">
              <a:xfrm>
                <a:off x="-1177070" y="6301559"/>
                <a:ext cx="76882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9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無料</a:t>
                </a:r>
                <a:endParaRPr lang="en-US" altLang="ja-JP" sz="9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13" name="AutoShape 93"/>
              <p:cNvSpPr>
                <a:spLocks noChangeArrowheads="1"/>
              </p:cNvSpPr>
              <p:nvPr/>
            </p:nvSpPr>
            <p:spPr bwMode="auto">
              <a:xfrm>
                <a:off x="-3529669" y="6573794"/>
                <a:ext cx="576064" cy="180026"/>
              </a:xfrm>
              <a:prstGeom prst="roundRect">
                <a:avLst>
                  <a:gd name="adj" fmla="val 50000"/>
                </a:avLst>
              </a:prstGeom>
              <a:solidFill>
                <a:schemeClr val="tx2"/>
              </a:solidFill>
              <a:ln>
                <a:noFill/>
              </a:ln>
              <a:effectLst/>
            </p:spPr>
            <p:txBody>
              <a:bodyPr wrap="none" lIns="83969" tIns="41985" rIns="83969" bIns="41985"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800" dirty="0">
                    <a:solidFill>
                      <a:schemeClr val="bg1"/>
                    </a:solidFill>
                    <a:latin typeface="UD デジタル 教科書体 NP-R" panose="02020400000000000000" pitchFamily="18" charset="-128"/>
                    <a:ea typeface="UD デジタル 教科書体 NP-R" panose="02020400000000000000" pitchFamily="18" charset="-128"/>
                    <a:cs typeface="メイリオ" pitchFamily="50" charset="-128"/>
                  </a:rPr>
                  <a:t>対　象</a:t>
                </a:r>
              </a:p>
            </p:txBody>
          </p:sp>
          <p:sp>
            <p:nvSpPr>
              <p:cNvPr id="14" name="Text Box 13"/>
              <p:cNvSpPr txBox="1">
                <a:spLocks noChangeArrowheads="1"/>
              </p:cNvSpPr>
              <p:nvPr/>
            </p:nvSpPr>
            <p:spPr bwMode="auto">
              <a:xfrm>
                <a:off x="-2976847" y="6554601"/>
                <a:ext cx="1082506"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9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臼杵市民ほか</a:t>
                </a:r>
                <a:endParaRPr lang="en-US" altLang="ja-JP" sz="9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97" name="AutoShape 93">
                <a:extLst>
                  <a:ext uri="{FF2B5EF4-FFF2-40B4-BE49-F238E27FC236}">
                    <a16:creationId xmlns:a16="http://schemas.microsoft.com/office/drawing/2014/main" id="{C91344CB-8250-9EF6-9D38-1D94F882041D}"/>
                  </a:ext>
                </a:extLst>
              </p:cNvPr>
              <p:cNvSpPr>
                <a:spLocks noChangeArrowheads="1"/>
              </p:cNvSpPr>
              <p:nvPr/>
            </p:nvSpPr>
            <p:spPr bwMode="auto">
              <a:xfrm>
                <a:off x="-3532904" y="6305621"/>
                <a:ext cx="576064" cy="180026"/>
              </a:xfrm>
              <a:prstGeom prst="roundRect">
                <a:avLst>
                  <a:gd name="adj" fmla="val 50000"/>
                </a:avLst>
              </a:prstGeom>
              <a:solidFill>
                <a:schemeClr val="tx2"/>
              </a:solidFill>
              <a:ln>
                <a:noFill/>
              </a:ln>
              <a:effectLst/>
            </p:spPr>
            <p:txBody>
              <a:bodyPr wrap="none" lIns="83969" tIns="41985" rIns="83969" bIns="41985"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800" dirty="0">
                    <a:solidFill>
                      <a:schemeClr val="bg1"/>
                    </a:solidFill>
                    <a:latin typeface="UD デジタル 教科書体 NP-R" panose="02020400000000000000" pitchFamily="18" charset="-128"/>
                    <a:ea typeface="UD デジタル 教科書体 NP-R" panose="02020400000000000000" pitchFamily="18" charset="-128"/>
                    <a:cs typeface="メイリオ" pitchFamily="50" charset="-128"/>
                  </a:rPr>
                  <a:t>時　間</a:t>
                </a:r>
              </a:p>
            </p:txBody>
          </p:sp>
        </p:grpSp>
        <p:sp>
          <p:nvSpPr>
            <p:cNvPr id="98" name="Text Box 13">
              <a:extLst>
                <a:ext uri="{FF2B5EF4-FFF2-40B4-BE49-F238E27FC236}">
                  <a16:creationId xmlns:a16="http://schemas.microsoft.com/office/drawing/2014/main" id="{73DE42BE-18F4-F227-E96D-9DE62C9232E3}"/>
                </a:ext>
              </a:extLst>
            </p:cNvPr>
            <p:cNvSpPr txBox="1">
              <a:spLocks noChangeArrowheads="1"/>
            </p:cNvSpPr>
            <p:nvPr/>
          </p:nvSpPr>
          <p:spPr bwMode="auto">
            <a:xfrm>
              <a:off x="3688135" y="7913047"/>
              <a:ext cx="1307385"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18</a:t>
              </a:r>
              <a:r>
                <a:rPr lang="ja-JP" altLang="en-US" sz="9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a:t>
              </a:r>
              <a:r>
                <a:rPr lang="en-US" altLang="ja-JP" sz="9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00</a:t>
              </a:r>
              <a:r>
                <a:rPr lang="ja-JP" altLang="en-US" sz="9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a:t>
              </a:r>
              <a:r>
                <a:rPr lang="en-US" altLang="ja-JP" sz="9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19</a:t>
              </a:r>
              <a:r>
                <a:rPr lang="ja-JP" altLang="en-US" sz="9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a:t>
              </a:r>
              <a:r>
                <a:rPr lang="en-US" altLang="ja-JP" sz="9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30</a:t>
              </a:r>
            </a:p>
          </p:txBody>
        </p:sp>
        <p:sp>
          <p:nvSpPr>
            <p:cNvPr id="46" name="Text Box 13">
              <a:extLst>
                <a:ext uri="{FF2B5EF4-FFF2-40B4-BE49-F238E27FC236}">
                  <a16:creationId xmlns:a16="http://schemas.microsoft.com/office/drawing/2014/main" id="{01015170-EF09-0738-C0A6-08B21B592B98}"/>
                </a:ext>
              </a:extLst>
            </p:cNvPr>
            <p:cNvSpPr txBox="1">
              <a:spLocks noChangeArrowheads="1"/>
            </p:cNvSpPr>
            <p:nvPr/>
          </p:nvSpPr>
          <p:spPr bwMode="auto">
            <a:xfrm>
              <a:off x="786103" y="8512682"/>
              <a:ext cx="242687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dirty="0">
                  <a:solidFill>
                    <a:srgbClr val="FF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a:t>
              </a:r>
              <a:r>
                <a:rPr lang="ja-JP" altLang="en-US" sz="900" dirty="0">
                  <a:solidFill>
                    <a:srgbClr val="FF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定員に達し次第、受付を終了致します。</a:t>
              </a:r>
              <a:endParaRPr lang="en-US" altLang="ja-JP" sz="900" dirty="0">
                <a:solidFill>
                  <a:srgbClr val="FF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grpSp>
          <p:nvGrpSpPr>
            <p:cNvPr id="15" name="グループ化 14">
              <a:extLst>
                <a:ext uri="{FF2B5EF4-FFF2-40B4-BE49-F238E27FC236}">
                  <a16:creationId xmlns:a16="http://schemas.microsoft.com/office/drawing/2014/main" id="{2C47E362-531D-B9B9-D848-1585DFE405C1}"/>
                </a:ext>
              </a:extLst>
            </p:cNvPr>
            <p:cNvGrpSpPr/>
            <p:nvPr/>
          </p:nvGrpSpPr>
          <p:grpSpPr>
            <a:xfrm>
              <a:off x="544835" y="8146205"/>
              <a:ext cx="6510098" cy="363995"/>
              <a:chOff x="544835" y="8214487"/>
              <a:chExt cx="6510098" cy="363995"/>
            </a:xfrm>
          </p:grpSpPr>
          <p:sp>
            <p:nvSpPr>
              <p:cNvPr id="49" name="AutoShape 93">
                <a:extLst>
                  <a:ext uri="{FF2B5EF4-FFF2-40B4-BE49-F238E27FC236}">
                    <a16:creationId xmlns:a16="http://schemas.microsoft.com/office/drawing/2014/main" id="{A220D4C0-3D16-6A3B-D42F-4B9F7279DC37}"/>
                  </a:ext>
                </a:extLst>
              </p:cNvPr>
              <p:cNvSpPr>
                <a:spLocks noChangeArrowheads="1"/>
              </p:cNvSpPr>
              <p:nvPr/>
            </p:nvSpPr>
            <p:spPr bwMode="auto">
              <a:xfrm>
                <a:off x="4929356" y="8229172"/>
                <a:ext cx="576064" cy="180026"/>
              </a:xfrm>
              <a:prstGeom prst="roundRect">
                <a:avLst>
                  <a:gd name="adj" fmla="val 50000"/>
                </a:avLst>
              </a:prstGeom>
              <a:solidFill>
                <a:schemeClr val="tx2"/>
              </a:solidFill>
              <a:ln>
                <a:noFill/>
              </a:ln>
              <a:effectLst/>
            </p:spPr>
            <p:txBody>
              <a:bodyPr wrap="none" lIns="83969" tIns="41985" rIns="83969" bIns="41985"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800" dirty="0">
                    <a:solidFill>
                      <a:schemeClr val="bg1"/>
                    </a:solidFill>
                    <a:latin typeface="UD デジタル 教科書体 NP-R" panose="02020400000000000000" pitchFamily="18" charset="-128"/>
                    <a:ea typeface="UD デジタル 教科書体 NP-R" panose="02020400000000000000" pitchFamily="18" charset="-128"/>
                    <a:cs typeface="メイリオ" pitchFamily="50" charset="-128"/>
                  </a:rPr>
                  <a:t>主  催</a:t>
                </a:r>
              </a:p>
            </p:txBody>
          </p:sp>
          <p:sp>
            <p:nvSpPr>
              <p:cNvPr id="50" name="AutoShape 93">
                <a:extLst>
                  <a:ext uri="{FF2B5EF4-FFF2-40B4-BE49-F238E27FC236}">
                    <a16:creationId xmlns:a16="http://schemas.microsoft.com/office/drawing/2014/main" id="{DE2CECD4-B6A4-AA0B-1B70-3420ED13E4D0}"/>
                  </a:ext>
                </a:extLst>
              </p:cNvPr>
              <p:cNvSpPr>
                <a:spLocks noChangeArrowheads="1"/>
              </p:cNvSpPr>
              <p:nvPr/>
            </p:nvSpPr>
            <p:spPr bwMode="auto">
              <a:xfrm>
                <a:off x="544835" y="8271740"/>
                <a:ext cx="576064" cy="180026"/>
              </a:xfrm>
              <a:prstGeom prst="roundRect">
                <a:avLst>
                  <a:gd name="adj" fmla="val 50000"/>
                </a:avLst>
              </a:prstGeom>
              <a:solidFill>
                <a:schemeClr val="tx2"/>
              </a:solidFill>
              <a:ln>
                <a:noFill/>
              </a:ln>
              <a:effectLst/>
            </p:spPr>
            <p:txBody>
              <a:bodyPr wrap="none" lIns="83969" tIns="41985" rIns="83969" bIns="41985"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800" dirty="0">
                    <a:solidFill>
                      <a:schemeClr val="bg1"/>
                    </a:solidFill>
                    <a:latin typeface="UD デジタル 教科書体 NP-R" panose="02020400000000000000" pitchFamily="18" charset="-128"/>
                    <a:ea typeface="UD デジタル 教科書体 NP-R" panose="02020400000000000000" pitchFamily="18" charset="-128"/>
                    <a:cs typeface="メイリオ" pitchFamily="50" charset="-128"/>
                  </a:rPr>
                  <a:t>申   込</a:t>
                </a:r>
              </a:p>
            </p:txBody>
          </p:sp>
          <p:sp>
            <p:nvSpPr>
              <p:cNvPr id="51" name="Text Box 13">
                <a:extLst>
                  <a:ext uri="{FF2B5EF4-FFF2-40B4-BE49-F238E27FC236}">
                    <a16:creationId xmlns:a16="http://schemas.microsoft.com/office/drawing/2014/main" id="{3C3EA58D-ED9D-6020-0BE3-3A07FDF705A1}"/>
                  </a:ext>
                </a:extLst>
              </p:cNvPr>
              <p:cNvSpPr txBox="1">
                <a:spLocks noChangeArrowheads="1"/>
              </p:cNvSpPr>
              <p:nvPr/>
            </p:nvSpPr>
            <p:spPr bwMode="auto">
              <a:xfrm>
                <a:off x="1104236" y="8239928"/>
                <a:ext cx="196472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8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9</a:t>
                </a:r>
                <a:r>
                  <a:rPr lang="ja-JP" altLang="en-US" sz="8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月</a:t>
                </a:r>
                <a:r>
                  <a:rPr lang="en-US" altLang="ja-JP" sz="8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30</a:t>
                </a:r>
                <a:r>
                  <a:rPr lang="ja-JP" altLang="en-US" sz="8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日（金）までに、希望する回を指定して申し込んでください</a:t>
                </a:r>
                <a:endParaRPr lang="en-US" altLang="ja-JP" sz="8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52" name="Text Box 13">
                <a:extLst>
                  <a:ext uri="{FF2B5EF4-FFF2-40B4-BE49-F238E27FC236}">
                    <a16:creationId xmlns:a16="http://schemas.microsoft.com/office/drawing/2014/main" id="{930A5718-8CEB-EBC6-963C-8034CCF99DE7}"/>
                  </a:ext>
                </a:extLst>
              </p:cNvPr>
              <p:cNvSpPr txBox="1">
                <a:spLocks noChangeArrowheads="1"/>
              </p:cNvSpPr>
              <p:nvPr/>
            </p:nvSpPr>
            <p:spPr bwMode="auto">
              <a:xfrm>
                <a:off x="5466748" y="8214487"/>
                <a:ext cx="1588185"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9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株式会社まちづくり臼杵</a:t>
                </a:r>
                <a:endParaRPr lang="en-US" altLang="ja-JP" sz="9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grpSp>
      </p:grpSp>
      <p:grpSp>
        <p:nvGrpSpPr>
          <p:cNvPr id="62" name="グループ化 61">
            <a:extLst>
              <a:ext uri="{FF2B5EF4-FFF2-40B4-BE49-F238E27FC236}">
                <a16:creationId xmlns:a16="http://schemas.microsoft.com/office/drawing/2014/main" id="{5F273540-A747-BF73-F75C-396F82C1DDB0}"/>
              </a:ext>
            </a:extLst>
          </p:cNvPr>
          <p:cNvGrpSpPr/>
          <p:nvPr/>
        </p:nvGrpSpPr>
        <p:grpSpPr>
          <a:xfrm>
            <a:off x="490349" y="2445420"/>
            <a:ext cx="5845327" cy="1889455"/>
            <a:chOff x="464949" y="2540320"/>
            <a:chExt cx="5845327" cy="1889455"/>
          </a:xfrm>
        </p:grpSpPr>
        <p:sp>
          <p:nvSpPr>
            <p:cNvPr id="41" name="Rectangle 3">
              <a:extLst>
                <a:ext uri="{FF2B5EF4-FFF2-40B4-BE49-F238E27FC236}">
                  <a16:creationId xmlns:a16="http://schemas.microsoft.com/office/drawing/2014/main" id="{11CCAC02-33D4-C494-681E-42445864695D}"/>
                </a:ext>
              </a:extLst>
            </p:cNvPr>
            <p:cNvSpPr>
              <a:spLocks noChangeArrowheads="1"/>
            </p:cNvSpPr>
            <p:nvPr/>
          </p:nvSpPr>
          <p:spPr bwMode="auto">
            <a:xfrm>
              <a:off x="464949" y="2540320"/>
              <a:ext cx="5845327" cy="1889455"/>
            </a:xfrm>
            <a:prstGeom prst="rect">
              <a:avLst/>
            </a:prstGeom>
            <a:solidFill>
              <a:schemeClr val="accent1">
                <a:lumMod val="20000"/>
                <a:lumOff val="80000"/>
              </a:schemeClr>
            </a:solidFill>
            <a:ln w="9525">
              <a:solidFill>
                <a:schemeClr val="bg1">
                  <a:lumMod val="65000"/>
                </a:schemeClr>
              </a:solidFill>
              <a:miter lim="800000"/>
              <a:headEnd/>
              <a:tailEnd/>
            </a:ln>
            <a:effec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defRPr/>
              </a:pPr>
              <a:endParaRPr lang="ja-JP" altLang="en-US"/>
            </a:p>
          </p:txBody>
        </p:sp>
        <p:sp>
          <p:nvSpPr>
            <p:cNvPr id="42" name="Rectangle 3">
              <a:extLst>
                <a:ext uri="{FF2B5EF4-FFF2-40B4-BE49-F238E27FC236}">
                  <a16:creationId xmlns:a16="http://schemas.microsoft.com/office/drawing/2014/main" id="{43AEBDD6-D04A-81B3-4BC6-AF1AFDA2A17D}"/>
                </a:ext>
              </a:extLst>
            </p:cNvPr>
            <p:cNvSpPr>
              <a:spLocks noChangeArrowheads="1"/>
            </p:cNvSpPr>
            <p:nvPr/>
          </p:nvSpPr>
          <p:spPr bwMode="auto">
            <a:xfrm>
              <a:off x="3429000" y="2540321"/>
              <a:ext cx="2881276" cy="1889454"/>
            </a:xfrm>
            <a:prstGeom prst="rect">
              <a:avLst/>
            </a:prstGeom>
            <a:solidFill>
              <a:srgbClr val="FFFFFF"/>
            </a:solidFill>
            <a:ln w="9525">
              <a:solidFill>
                <a:schemeClr val="bg1">
                  <a:lumMod val="65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defRPr/>
              </a:pPr>
              <a:endParaRPr lang="ja-JP" altLang="en-US" dirty="0"/>
            </a:p>
          </p:txBody>
        </p:sp>
      </p:grpSp>
      <p:sp>
        <p:nvSpPr>
          <p:cNvPr id="74" name="Text Box 133">
            <a:extLst>
              <a:ext uri="{FF2B5EF4-FFF2-40B4-BE49-F238E27FC236}">
                <a16:creationId xmlns:a16="http://schemas.microsoft.com/office/drawing/2014/main" id="{A389C04D-B411-5254-C238-2B55D384E8E9}"/>
              </a:ext>
            </a:extLst>
          </p:cNvPr>
          <p:cNvSpPr txBox="1">
            <a:spLocks noChangeArrowheads="1"/>
          </p:cNvSpPr>
          <p:nvPr/>
        </p:nvSpPr>
        <p:spPr bwMode="auto">
          <a:xfrm>
            <a:off x="549332" y="2515329"/>
            <a:ext cx="2467322" cy="675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just" eaLnBrk="1" hangingPunct="1">
              <a:lnSpc>
                <a:spcPct val="120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第</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1</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回　講師：大阪経済大学経済学部</a:t>
            </a:r>
            <a:endPar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endParaRPr>
          </a:p>
          <a:p>
            <a:pPr algn="just" eaLnBrk="1" hangingPunct="1">
              <a:lnSpc>
                <a:spcPct val="120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            准教授  酒井 大策 氏</a:t>
            </a:r>
          </a:p>
          <a:p>
            <a:pPr algn="just" eaLnBrk="1" hangingPunct="1">
              <a:lnSpc>
                <a:spcPct val="120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「歴史資産をまちづくりにどう生かすか」</a:t>
            </a:r>
            <a:endPar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endParaRPr>
          </a:p>
          <a:p>
            <a:pPr algn="just" eaLnBrk="1" hangingPunct="1">
              <a:lnSpc>
                <a:spcPct val="120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［日 時］</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10</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月</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11</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日（金）</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18</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00</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19</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30</a:t>
            </a:r>
          </a:p>
        </p:txBody>
      </p:sp>
      <p:sp>
        <p:nvSpPr>
          <p:cNvPr id="87" name="Text Box 133">
            <a:extLst>
              <a:ext uri="{FF2B5EF4-FFF2-40B4-BE49-F238E27FC236}">
                <a16:creationId xmlns:a16="http://schemas.microsoft.com/office/drawing/2014/main" id="{6266579C-40D7-3B45-C6FD-7284469E13B4}"/>
              </a:ext>
            </a:extLst>
          </p:cNvPr>
          <p:cNvSpPr txBox="1">
            <a:spLocks noChangeArrowheads="1"/>
          </p:cNvSpPr>
          <p:nvPr/>
        </p:nvSpPr>
        <p:spPr bwMode="auto">
          <a:xfrm>
            <a:off x="3431464" y="2504165"/>
            <a:ext cx="2497855" cy="675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120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第</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2</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回　講師：福知山公立大学地域経営学部長</a:t>
            </a:r>
            <a:endPar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endParaRPr>
          </a:p>
          <a:p>
            <a:pPr eaLnBrk="1" hangingPunct="1">
              <a:lnSpc>
                <a:spcPct val="120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            　　　 井上 直樹 氏</a:t>
            </a:r>
          </a:p>
          <a:p>
            <a:pPr eaLnBrk="1" hangingPunct="1">
              <a:lnSpc>
                <a:spcPct val="120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「マーケティング的手法による地域文化の検討」</a:t>
            </a:r>
            <a:endPar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endParaRPr>
          </a:p>
          <a:p>
            <a:pPr eaLnBrk="1" hangingPunct="1">
              <a:lnSpc>
                <a:spcPct val="120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［日 時］</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11</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月</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22</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日（金）</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18</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00</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19</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30</a:t>
            </a:r>
          </a:p>
        </p:txBody>
      </p:sp>
      <p:sp>
        <p:nvSpPr>
          <p:cNvPr id="89" name="Text Box 133">
            <a:extLst>
              <a:ext uri="{FF2B5EF4-FFF2-40B4-BE49-F238E27FC236}">
                <a16:creationId xmlns:a16="http://schemas.microsoft.com/office/drawing/2014/main" id="{DD5DAA36-D99A-BF70-23F8-74F3175E4062}"/>
              </a:ext>
            </a:extLst>
          </p:cNvPr>
          <p:cNvSpPr txBox="1">
            <a:spLocks noChangeArrowheads="1"/>
          </p:cNvSpPr>
          <p:nvPr/>
        </p:nvSpPr>
        <p:spPr bwMode="auto">
          <a:xfrm>
            <a:off x="-6505104" y="5101145"/>
            <a:ext cx="295266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just" eaLnBrk="1" hangingPunct="1">
              <a:lnSpc>
                <a:spcPct val="150000"/>
              </a:lnSpc>
              <a:spcBef>
                <a:spcPct val="0"/>
              </a:spcBef>
              <a:buFontTx/>
              <a:buNone/>
            </a:pPr>
            <a:endParaRPr lang="ja-JP" altLang="en-US" sz="800" dirty="0">
              <a:ea typeface="メイリオ" pitchFamily="50" charset="-128"/>
              <a:cs typeface="メイリオ" pitchFamily="50" charset="-128"/>
            </a:endParaRPr>
          </a:p>
        </p:txBody>
      </p:sp>
      <p:grpSp>
        <p:nvGrpSpPr>
          <p:cNvPr id="67" name="グループ化 66">
            <a:extLst>
              <a:ext uri="{FF2B5EF4-FFF2-40B4-BE49-F238E27FC236}">
                <a16:creationId xmlns:a16="http://schemas.microsoft.com/office/drawing/2014/main" id="{ADF50234-ECC1-A432-9DC0-C72A6DB17152}"/>
              </a:ext>
            </a:extLst>
          </p:cNvPr>
          <p:cNvGrpSpPr/>
          <p:nvPr/>
        </p:nvGrpSpPr>
        <p:grpSpPr>
          <a:xfrm>
            <a:off x="490348" y="4282036"/>
            <a:ext cx="5845327" cy="1889455"/>
            <a:chOff x="464949" y="2540320"/>
            <a:chExt cx="5845327" cy="1889455"/>
          </a:xfrm>
        </p:grpSpPr>
        <p:sp>
          <p:nvSpPr>
            <p:cNvPr id="68" name="Rectangle 3">
              <a:extLst>
                <a:ext uri="{FF2B5EF4-FFF2-40B4-BE49-F238E27FC236}">
                  <a16:creationId xmlns:a16="http://schemas.microsoft.com/office/drawing/2014/main" id="{34EEFDEB-F65E-BC52-26DE-5E6CC5E01CD7}"/>
                </a:ext>
              </a:extLst>
            </p:cNvPr>
            <p:cNvSpPr>
              <a:spLocks noChangeArrowheads="1"/>
            </p:cNvSpPr>
            <p:nvPr/>
          </p:nvSpPr>
          <p:spPr bwMode="auto">
            <a:xfrm>
              <a:off x="464949" y="2540320"/>
              <a:ext cx="5845327" cy="1889455"/>
            </a:xfrm>
            <a:prstGeom prst="rect">
              <a:avLst/>
            </a:prstGeom>
            <a:solidFill>
              <a:schemeClr val="accent1">
                <a:lumMod val="20000"/>
                <a:lumOff val="80000"/>
              </a:schemeClr>
            </a:solidFill>
            <a:ln w="9525">
              <a:solidFill>
                <a:schemeClr val="bg1">
                  <a:lumMod val="65000"/>
                </a:schemeClr>
              </a:solidFill>
              <a:miter lim="800000"/>
              <a:headEnd/>
              <a:tailEnd/>
            </a:ln>
            <a:effec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defRPr/>
              </a:pPr>
              <a:endParaRPr lang="ja-JP" altLang="en-US"/>
            </a:p>
          </p:txBody>
        </p:sp>
        <p:sp>
          <p:nvSpPr>
            <p:cNvPr id="69" name="Rectangle 3">
              <a:extLst>
                <a:ext uri="{FF2B5EF4-FFF2-40B4-BE49-F238E27FC236}">
                  <a16:creationId xmlns:a16="http://schemas.microsoft.com/office/drawing/2014/main" id="{4B2ACE20-97B0-8B46-C601-1BB2E08B22E0}"/>
                </a:ext>
              </a:extLst>
            </p:cNvPr>
            <p:cNvSpPr>
              <a:spLocks noChangeArrowheads="1"/>
            </p:cNvSpPr>
            <p:nvPr/>
          </p:nvSpPr>
          <p:spPr bwMode="auto">
            <a:xfrm>
              <a:off x="465932" y="2540320"/>
              <a:ext cx="2963068" cy="1889454"/>
            </a:xfrm>
            <a:prstGeom prst="rect">
              <a:avLst/>
            </a:prstGeom>
            <a:solidFill>
              <a:srgbClr val="FFFFFF"/>
            </a:solidFill>
            <a:ln w="9525">
              <a:solidFill>
                <a:schemeClr val="bg1">
                  <a:lumMod val="65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defRPr/>
              </a:pPr>
              <a:endParaRPr lang="ja-JP" altLang="en-US" dirty="0"/>
            </a:p>
          </p:txBody>
        </p:sp>
      </p:grpSp>
      <p:grpSp>
        <p:nvGrpSpPr>
          <p:cNvPr id="70" name="グループ化 69">
            <a:extLst>
              <a:ext uri="{FF2B5EF4-FFF2-40B4-BE49-F238E27FC236}">
                <a16:creationId xmlns:a16="http://schemas.microsoft.com/office/drawing/2014/main" id="{8F45AC99-AD2C-03A5-FCE5-AF863F4CA06D}"/>
              </a:ext>
            </a:extLst>
          </p:cNvPr>
          <p:cNvGrpSpPr/>
          <p:nvPr/>
        </p:nvGrpSpPr>
        <p:grpSpPr>
          <a:xfrm>
            <a:off x="490348" y="6166734"/>
            <a:ext cx="5845327" cy="1889455"/>
            <a:chOff x="464949" y="2540320"/>
            <a:chExt cx="5845327" cy="1889455"/>
          </a:xfrm>
        </p:grpSpPr>
        <p:sp>
          <p:nvSpPr>
            <p:cNvPr id="71" name="Rectangle 3">
              <a:extLst>
                <a:ext uri="{FF2B5EF4-FFF2-40B4-BE49-F238E27FC236}">
                  <a16:creationId xmlns:a16="http://schemas.microsoft.com/office/drawing/2014/main" id="{752EE90F-3940-7448-6DE6-D2B58D42BB3A}"/>
                </a:ext>
              </a:extLst>
            </p:cNvPr>
            <p:cNvSpPr>
              <a:spLocks noChangeArrowheads="1"/>
            </p:cNvSpPr>
            <p:nvPr/>
          </p:nvSpPr>
          <p:spPr bwMode="auto">
            <a:xfrm>
              <a:off x="464949" y="2540320"/>
              <a:ext cx="5845327" cy="1889455"/>
            </a:xfrm>
            <a:prstGeom prst="rect">
              <a:avLst/>
            </a:prstGeom>
            <a:solidFill>
              <a:schemeClr val="accent1">
                <a:lumMod val="20000"/>
                <a:lumOff val="80000"/>
              </a:schemeClr>
            </a:solidFill>
            <a:ln w="9525">
              <a:solidFill>
                <a:schemeClr val="bg1">
                  <a:lumMod val="65000"/>
                </a:schemeClr>
              </a:solidFill>
              <a:miter lim="800000"/>
              <a:headEnd/>
              <a:tailEnd/>
            </a:ln>
            <a:effec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defRPr/>
              </a:pPr>
              <a:endParaRPr lang="ja-JP" altLang="en-US"/>
            </a:p>
          </p:txBody>
        </p:sp>
        <p:sp>
          <p:nvSpPr>
            <p:cNvPr id="72" name="Rectangle 3">
              <a:extLst>
                <a:ext uri="{FF2B5EF4-FFF2-40B4-BE49-F238E27FC236}">
                  <a16:creationId xmlns:a16="http://schemas.microsoft.com/office/drawing/2014/main" id="{BC640615-364A-4D42-0547-967033752356}"/>
                </a:ext>
              </a:extLst>
            </p:cNvPr>
            <p:cNvSpPr>
              <a:spLocks noChangeArrowheads="1"/>
            </p:cNvSpPr>
            <p:nvPr/>
          </p:nvSpPr>
          <p:spPr bwMode="auto">
            <a:xfrm>
              <a:off x="3429000" y="2540321"/>
              <a:ext cx="2881276" cy="1889454"/>
            </a:xfrm>
            <a:prstGeom prst="rect">
              <a:avLst/>
            </a:prstGeom>
            <a:solidFill>
              <a:srgbClr val="FFFFFF"/>
            </a:solidFill>
            <a:ln w="9525">
              <a:solidFill>
                <a:schemeClr val="bg1">
                  <a:lumMod val="65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defRPr/>
              </a:pPr>
              <a:endParaRPr lang="ja-JP" altLang="en-US" dirty="0"/>
            </a:p>
          </p:txBody>
        </p:sp>
      </p:grpSp>
      <p:pic>
        <p:nvPicPr>
          <p:cNvPr id="8" name="図 7">
            <a:extLst>
              <a:ext uri="{FF2B5EF4-FFF2-40B4-BE49-F238E27FC236}">
                <a16:creationId xmlns:a16="http://schemas.microsoft.com/office/drawing/2014/main" id="{8B07C89E-5330-748D-8134-FAE54456E180}"/>
              </a:ext>
            </a:extLst>
          </p:cNvPr>
          <p:cNvPicPr>
            <a:picLocks noChangeAspect="1"/>
          </p:cNvPicPr>
          <p:nvPr/>
        </p:nvPicPr>
        <p:blipFill rotWithShape="1">
          <a:blip r:embed="rId4">
            <a:extLst>
              <a:ext uri="{28A0092B-C50C-407E-A947-70E740481C1C}">
                <a14:useLocalDpi xmlns:a14="http://schemas.microsoft.com/office/drawing/2010/main" val="0"/>
              </a:ext>
            </a:extLst>
          </a:blip>
          <a:srcRect l="48956" t="9473" r="19287" b="58183"/>
          <a:stretch/>
        </p:blipFill>
        <p:spPr>
          <a:xfrm>
            <a:off x="5566886" y="2505741"/>
            <a:ext cx="772186" cy="590194"/>
          </a:xfrm>
          <a:prstGeom prst="rect">
            <a:avLst/>
          </a:prstGeom>
        </p:spPr>
      </p:pic>
      <p:pic>
        <p:nvPicPr>
          <p:cNvPr id="20" name="図 19">
            <a:extLst>
              <a:ext uri="{FF2B5EF4-FFF2-40B4-BE49-F238E27FC236}">
                <a16:creationId xmlns:a16="http://schemas.microsoft.com/office/drawing/2014/main" id="{8A1723AA-48A4-2828-1647-1F905FAA13D1}"/>
              </a:ext>
            </a:extLst>
          </p:cNvPr>
          <p:cNvPicPr>
            <a:picLocks noChangeAspect="1"/>
          </p:cNvPicPr>
          <p:nvPr/>
        </p:nvPicPr>
        <p:blipFill rotWithShape="1">
          <a:blip r:embed="rId5">
            <a:extLst>
              <a:ext uri="{28A0092B-C50C-407E-A947-70E740481C1C}">
                <a14:useLocalDpi xmlns:a14="http://schemas.microsoft.com/office/drawing/2010/main" val="0"/>
              </a:ext>
            </a:extLst>
          </a:blip>
          <a:srcRect l="27224" t="10428" r="20994" b="62290"/>
          <a:stretch/>
        </p:blipFill>
        <p:spPr>
          <a:xfrm>
            <a:off x="2462849" y="4124526"/>
            <a:ext cx="1104680" cy="873019"/>
          </a:xfrm>
          <a:prstGeom prst="rect">
            <a:avLst/>
          </a:prstGeom>
        </p:spPr>
      </p:pic>
      <p:pic>
        <p:nvPicPr>
          <p:cNvPr id="21" name="図 20">
            <a:extLst>
              <a:ext uri="{FF2B5EF4-FFF2-40B4-BE49-F238E27FC236}">
                <a16:creationId xmlns:a16="http://schemas.microsoft.com/office/drawing/2014/main" id="{22D065BD-3C61-BDFD-B1EE-2DAEC654ABF7}"/>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b="9504"/>
          <a:stretch/>
        </p:blipFill>
        <p:spPr>
          <a:xfrm>
            <a:off x="2815218" y="6178688"/>
            <a:ext cx="583731" cy="680327"/>
          </a:xfrm>
          <a:prstGeom prst="rect">
            <a:avLst/>
          </a:prstGeom>
        </p:spPr>
      </p:pic>
      <p:sp>
        <p:nvSpPr>
          <p:cNvPr id="25" name="テキスト ボックス 24">
            <a:extLst>
              <a:ext uri="{FF2B5EF4-FFF2-40B4-BE49-F238E27FC236}">
                <a16:creationId xmlns:a16="http://schemas.microsoft.com/office/drawing/2014/main" id="{DC95DA1A-6167-9F28-16F5-5A92B37BF0B6}"/>
              </a:ext>
            </a:extLst>
          </p:cNvPr>
          <p:cNvSpPr txBox="1"/>
          <p:nvPr/>
        </p:nvSpPr>
        <p:spPr>
          <a:xfrm>
            <a:off x="548680" y="4335790"/>
            <a:ext cx="2610300" cy="730969"/>
          </a:xfrm>
          <a:prstGeom prst="rect">
            <a:avLst/>
          </a:prstGeom>
          <a:noFill/>
        </p:spPr>
        <p:txBody>
          <a:bodyPr wrap="square">
            <a:spAutoFit/>
          </a:bodyPr>
          <a:lstStyle/>
          <a:p>
            <a:pPr eaLnBrk="1" hangingPunct="1">
              <a:lnSpc>
                <a:spcPts val="1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第</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3</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回　講師：活水女子大学健康生活学部</a:t>
            </a:r>
            <a:endPar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eaLnBrk="1" hangingPunct="1">
              <a:lnSpc>
                <a:spcPts val="1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教授</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細海 真二 氏</a:t>
            </a:r>
            <a:endPar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eaLnBrk="1" hangingPunct="1">
              <a:lnSpc>
                <a:spcPts val="1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「日常に役立つ！数字の秘密：数学不要の</a:t>
            </a:r>
            <a:endPar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eaLnBrk="1" hangingPunct="1">
              <a:lnSpc>
                <a:spcPts val="1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データリテラシー入門」</a:t>
            </a:r>
            <a:endPar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eaLnBrk="1" hangingPunct="1">
              <a:lnSpc>
                <a:spcPts val="1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［日 時］</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12</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月</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6</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日（金）</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18</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00</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19</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30</a:t>
            </a:r>
          </a:p>
        </p:txBody>
      </p:sp>
      <p:pic>
        <p:nvPicPr>
          <p:cNvPr id="32" name="図 31">
            <a:extLst>
              <a:ext uri="{FF2B5EF4-FFF2-40B4-BE49-F238E27FC236}">
                <a16:creationId xmlns:a16="http://schemas.microsoft.com/office/drawing/2014/main" id="{20AD5FC8-5993-4BEC-CDAC-24934979D9BC}"/>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b="17569"/>
          <a:stretch/>
        </p:blipFill>
        <p:spPr>
          <a:xfrm>
            <a:off x="5537088" y="6215831"/>
            <a:ext cx="689085" cy="741581"/>
          </a:xfrm>
          <a:prstGeom prst="rect">
            <a:avLst/>
          </a:prstGeom>
        </p:spPr>
      </p:pic>
      <p:sp>
        <p:nvSpPr>
          <p:cNvPr id="26" name="テキスト ボックス 25">
            <a:extLst>
              <a:ext uri="{FF2B5EF4-FFF2-40B4-BE49-F238E27FC236}">
                <a16:creationId xmlns:a16="http://schemas.microsoft.com/office/drawing/2014/main" id="{671085D6-5F2E-393D-02E5-896881942979}"/>
              </a:ext>
            </a:extLst>
          </p:cNvPr>
          <p:cNvSpPr txBox="1"/>
          <p:nvPr/>
        </p:nvSpPr>
        <p:spPr>
          <a:xfrm>
            <a:off x="568197" y="3207591"/>
            <a:ext cx="2764896" cy="1006686"/>
          </a:xfrm>
          <a:prstGeom prst="rect">
            <a:avLst/>
          </a:prstGeom>
          <a:noFill/>
        </p:spPr>
        <p:txBody>
          <a:bodyPr wrap="square">
            <a:spAutoFit/>
          </a:bodyPr>
          <a:lstStyle/>
          <a:p>
            <a:pPr algn="just" eaLnBrk="1" hangingPunct="1">
              <a:lnSpc>
                <a:spcPts val="1200"/>
              </a:lnSpc>
              <a:spcBef>
                <a:spcPct val="0"/>
              </a:spcBef>
              <a:buFontTx/>
              <a:buNone/>
            </a:pPr>
            <a:r>
              <a:rPr lang="en-US" altLang="ja-JP" sz="9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ja-JP" altLang="en-US" sz="8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専門分野</a:t>
            </a:r>
            <a:r>
              <a:rPr lang="en-US" altLang="ja-JP" sz="8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 </a:t>
            </a:r>
            <a:r>
              <a:rPr lang="ja-JP" altLang="en-US" sz="8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自治体への統合報告導入とその外的・内的効果、業績評価と自治体マネジメントについて現在取り組んでいます。国内だけでなく、英国の地方自治体も研究対象としています。民間企業で４年間、地方自治体で１２年間の勤務経験があり、これまでの実務経験を活かした外部委員や外部アドバイザー、研修講師を努めています。</a:t>
            </a:r>
          </a:p>
        </p:txBody>
      </p:sp>
      <p:sp>
        <p:nvSpPr>
          <p:cNvPr id="22" name="テキスト ボックス 21">
            <a:extLst>
              <a:ext uri="{FF2B5EF4-FFF2-40B4-BE49-F238E27FC236}">
                <a16:creationId xmlns:a16="http://schemas.microsoft.com/office/drawing/2014/main" id="{22ABC1E5-413B-C658-52D3-AEEB1BE31470}"/>
              </a:ext>
            </a:extLst>
          </p:cNvPr>
          <p:cNvSpPr txBox="1"/>
          <p:nvPr/>
        </p:nvSpPr>
        <p:spPr>
          <a:xfrm>
            <a:off x="3532232" y="3195192"/>
            <a:ext cx="2814283" cy="1006686"/>
          </a:xfrm>
          <a:prstGeom prst="rect">
            <a:avLst/>
          </a:prstGeom>
          <a:noFill/>
        </p:spPr>
        <p:txBody>
          <a:bodyPr wrap="square">
            <a:spAutoFit/>
          </a:bodyPr>
          <a:lstStyle/>
          <a:p>
            <a:pPr>
              <a:lnSpc>
                <a:spcPts val="1200"/>
              </a:lnSpc>
            </a:pPr>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専門分野</a:t>
            </a:r>
            <a:r>
              <a:rPr lang="en-US" altLang="ja-JP" sz="800" dirty="0">
                <a:latin typeface="UD デジタル 教科書体 NK-R" panose="02020400000000000000" pitchFamily="18" charset="-128"/>
                <a:ea typeface="UD デジタル 教科書体 NK-R" panose="02020400000000000000" pitchFamily="18" charset="-128"/>
              </a:rPr>
              <a:t>]  </a:t>
            </a:r>
            <a:r>
              <a:rPr lang="ja-JP" altLang="en-US" sz="800" dirty="0">
                <a:latin typeface="UD デジタル 教科書体 NK-R" panose="02020400000000000000" pitchFamily="18" charset="-128"/>
                <a:ea typeface="UD デジタル 教科書体 NK-R" panose="02020400000000000000" pitchFamily="18" charset="-128"/>
              </a:rPr>
              <a:t>公共部門における会計、監査、内部統制の研究および教育を行っています。これまで行ってきた地方自治体におけるマネジメントとガバナンスの機能強化を企図した内部監査の研究に加え、自治体の執行機関からガバナンス機関に対する情報提供のあり方、公共政策の評価・改善などに研究対象を拡げています。</a:t>
            </a:r>
          </a:p>
        </p:txBody>
      </p:sp>
      <p:sp>
        <p:nvSpPr>
          <p:cNvPr id="28" name="Text Box 133">
            <a:extLst>
              <a:ext uri="{FF2B5EF4-FFF2-40B4-BE49-F238E27FC236}">
                <a16:creationId xmlns:a16="http://schemas.microsoft.com/office/drawing/2014/main" id="{EBF956B9-5B4F-37AC-33DE-DE42E557F5C0}"/>
              </a:ext>
            </a:extLst>
          </p:cNvPr>
          <p:cNvSpPr txBox="1">
            <a:spLocks noChangeArrowheads="1"/>
          </p:cNvSpPr>
          <p:nvPr/>
        </p:nvSpPr>
        <p:spPr bwMode="auto">
          <a:xfrm>
            <a:off x="3481403" y="5067783"/>
            <a:ext cx="2812221" cy="10066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just" eaLnBrk="1" hangingPunct="1">
              <a:lnSpc>
                <a:spcPts val="1200"/>
              </a:lnSpc>
              <a:spcBef>
                <a:spcPct val="0"/>
              </a:spcBef>
              <a:buFontTx/>
              <a:buNone/>
            </a:pPr>
            <a:r>
              <a:rPr lang="en-US" altLang="ja-JP" sz="8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ja-JP" altLang="en-US" sz="8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専門分野</a:t>
            </a:r>
            <a:r>
              <a:rPr lang="en-US" altLang="ja-JP" sz="8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 </a:t>
            </a:r>
            <a:r>
              <a:rPr lang="ja-JP" altLang="en-US" sz="8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地方公会計をベースとして、自治体の財務管理や管理会計を研究しています。その中で、成果報酬や成果重視アプローチなど公共サービスの成果を重視した公共財務のあり方を研究しています。</a:t>
            </a:r>
            <a:r>
              <a:rPr lang="en-US" altLang="ja-JP" sz="8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20</a:t>
            </a:r>
            <a:r>
              <a:rPr lang="ja-JP" altLang="en-US" sz="8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年あまり基礎自治体の職員として勤務し、財政・企画・税務・公営企業・国保・学校教育等の職務に関わり、実務経験を活かした講演・支援活動も行っています。</a:t>
            </a:r>
          </a:p>
        </p:txBody>
      </p:sp>
      <p:sp>
        <p:nvSpPr>
          <p:cNvPr id="34" name="Text Box 133">
            <a:extLst>
              <a:ext uri="{FF2B5EF4-FFF2-40B4-BE49-F238E27FC236}">
                <a16:creationId xmlns:a16="http://schemas.microsoft.com/office/drawing/2014/main" id="{8069F8EA-25ED-DC78-B81B-732DDDF7E233}"/>
              </a:ext>
            </a:extLst>
          </p:cNvPr>
          <p:cNvSpPr txBox="1">
            <a:spLocks noChangeArrowheads="1"/>
          </p:cNvSpPr>
          <p:nvPr/>
        </p:nvSpPr>
        <p:spPr bwMode="auto">
          <a:xfrm>
            <a:off x="3508916" y="4353160"/>
            <a:ext cx="2383743" cy="675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just" eaLnBrk="1" hangingPunct="1">
              <a:lnSpc>
                <a:spcPct val="120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第</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4</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回　講師：和歌山大学経済学部</a:t>
            </a:r>
            <a:endPar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endParaRPr>
          </a:p>
          <a:p>
            <a:pPr algn="just" eaLnBrk="1" hangingPunct="1">
              <a:lnSpc>
                <a:spcPct val="120000"/>
              </a:lnSpc>
              <a:spcBef>
                <a:spcPct val="0"/>
              </a:spcBef>
              <a:buFontTx/>
              <a:buNone/>
            </a:pP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             </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准教授  関下 弘樹 氏</a:t>
            </a:r>
            <a:endPar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endParaRPr>
          </a:p>
          <a:p>
            <a:pPr algn="just" eaLnBrk="1" hangingPunct="1">
              <a:lnSpc>
                <a:spcPct val="120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臼杵「銀輪観光」の魅力再発見</a:t>
            </a:r>
            <a:endPar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endParaRPr>
          </a:p>
          <a:p>
            <a:pPr algn="just" eaLnBrk="1" hangingPunct="1">
              <a:lnSpc>
                <a:spcPct val="120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［日 時］</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1</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月</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10</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日（金）</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18</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00</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19</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30</a:t>
            </a:r>
          </a:p>
        </p:txBody>
      </p:sp>
      <p:sp>
        <p:nvSpPr>
          <p:cNvPr id="60" name="Text Box 133">
            <a:extLst>
              <a:ext uri="{FF2B5EF4-FFF2-40B4-BE49-F238E27FC236}">
                <a16:creationId xmlns:a16="http://schemas.microsoft.com/office/drawing/2014/main" id="{2966E703-F668-288C-8FCE-2F3AF6E12525}"/>
              </a:ext>
            </a:extLst>
          </p:cNvPr>
          <p:cNvSpPr txBox="1">
            <a:spLocks noChangeArrowheads="1"/>
          </p:cNvSpPr>
          <p:nvPr/>
        </p:nvSpPr>
        <p:spPr bwMode="auto">
          <a:xfrm>
            <a:off x="513465" y="6244884"/>
            <a:ext cx="2555495" cy="675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just" eaLnBrk="1" hangingPunct="1">
              <a:lnSpc>
                <a:spcPct val="120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第</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5</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回　講師：関西学院大学大学院経営戦略研究科</a:t>
            </a:r>
            <a:endPar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endParaRPr>
          </a:p>
          <a:p>
            <a:pPr algn="just" eaLnBrk="1" hangingPunct="1">
              <a:lnSpc>
                <a:spcPct val="120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             准教授  松尾 亮爾 氏</a:t>
            </a:r>
            <a:endPar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endParaRPr>
          </a:p>
          <a:p>
            <a:pPr algn="just" eaLnBrk="1" hangingPunct="1">
              <a:lnSpc>
                <a:spcPct val="120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「ＰＰＰ（官民連携）の多様性と可能性」</a:t>
            </a:r>
            <a:endPar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endParaRPr>
          </a:p>
          <a:p>
            <a:pPr algn="just" eaLnBrk="1" hangingPunct="1">
              <a:lnSpc>
                <a:spcPct val="120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［日 時］</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2</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月</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7</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日（金）</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18</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00</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19</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30</a:t>
            </a:r>
          </a:p>
        </p:txBody>
      </p:sp>
      <p:sp>
        <p:nvSpPr>
          <p:cNvPr id="4" name="テキスト ボックス 3">
            <a:extLst>
              <a:ext uri="{FF2B5EF4-FFF2-40B4-BE49-F238E27FC236}">
                <a16:creationId xmlns:a16="http://schemas.microsoft.com/office/drawing/2014/main" id="{73B6F194-3395-0F15-0678-D4BA5586FC64}"/>
              </a:ext>
            </a:extLst>
          </p:cNvPr>
          <p:cNvSpPr txBox="1"/>
          <p:nvPr/>
        </p:nvSpPr>
        <p:spPr>
          <a:xfrm>
            <a:off x="523171" y="6937935"/>
            <a:ext cx="2915474" cy="1006686"/>
          </a:xfrm>
          <a:prstGeom prst="rect">
            <a:avLst/>
          </a:prstGeom>
          <a:noFill/>
        </p:spPr>
        <p:txBody>
          <a:bodyPr wrap="square">
            <a:spAutoFit/>
          </a:bodyPr>
          <a:lstStyle/>
          <a:p>
            <a:pPr>
              <a:lnSpc>
                <a:spcPts val="1200"/>
              </a:lnSpc>
            </a:pPr>
            <a:r>
              <a:rPr lang="en-US" altLang="ja-JP" sz="800" b="0" i="0" dirty="0">
                <a:solidFill>
                  <a:srgbClr val="222222"/>
                </a:solidFill>
                <a:effectLst/>
                <a:latin typeface="UD デジタル 教科書体 NK-R" panose="02020400000000000000" pitchFamily="18" charset="-128"/>
                <a:ea typeface="UD デジタル 教科書体 NK-R" panose="02020400000000000000" pitchFamily="18" charset="-128"/>
              </a:rPr>
              <a:t>[</a:t>
            </a:r>
            <a:r>
              <a:rPr lang="ja-JP" altLang="en-US" sz="800" b="0" i="0" dirty="0">
                <a:solidFill>
                  <a:srgbClr val="222222"/>
                </a:solidFill>
                <a:effectLst/>
                <a:latin typeface="UD デジタル 教科書体 NK-R" panose="02020400000000000000" pitchFamily="18" charset="-128"/>
                <a:ea typeface="UD デジタル 教科書体 NK-R" panose="02020400000000000000" pitchFamily="18" charset="-128"/>
              </a:rPr>
              <a:t>専門分野</a:t>
            </a:r>
            <a:r>
              <a:rPr lang="en-US" altLang="ja-JP" sz="800" b="0" i="0" dirty="0">
                <a:solidFill>
                  <a:srgbClr val="222222"/>
                </a:solidFill>
                <a:effectLst/>
                <a:latin typeface="UD デジタル 教科書体 NK-R" panose="02020400000000000000" pitchFamily="18" charset="-128"/>
                <a:ea typeface="UD デジタル 教科書体 NK-R" panose="02020400000000000000" pitchFamily="18" charset="-128"/>
              </a:rPr>
              <a:t>]  </a:t>
            </a:r>
            <a:r>
              <a:rPr lang="ja-JP" altLang="en-US" sz="800" b="0" i="0" dirty="0">
                <a:solidFill>
                  <a:srgbClr val="222222"/>
                </a:solidFill>
                <a:effectLst/>
                <a:latin typeface="UD デジタル 教科書体 NK-R" panose="02020400000000000000" pitchFamily="18" charset="-128"/>
                <a:ea typeface="UD デジタル 教科書体 NK-R" panose="02020400000000000000" pitchFamily="18" charset="-128"/>
              </a:rPr>
              <a:t>地方自治体職員（熊本県職員）として、国・県・市町村の行政組織において通算</a:t>
            </a:r>
            <a:r>
              <a:rPr lang="en-US" altLang="ja-JP" sz="800" b="0" i="0" dirty="0">
                <a:solidFill>
                  <a:srgbClr val="222222"/>
                </a:solidFill>
                <a:effectLst/>
                <a:latin typeface="UD デジタル 教科書体 NK-R" panose="02020400000000000000" pitchFamily="18" charset="-128"/>
                <a:ea typeface="UD デジタル 教科書体 NK-R" panose="02020400000000000000" pitchFamily="18" charset="-128"/>
              </a:rPr>
              <a:t>25</a:t>
            </a:r>
            <a:r>
              <a:rPr lang="ja-JP" altLang="en-US" sz="800" b="0" i="0" dirty="0">
                <a:solidFill>
                  <a:srgbClr val="222222"/>
                </a:solidFill>
                <a:effectLst/>
                <a:latin typeface="UD デジタル 教科書体 NK-R" panose="02020400000000000000" pitchFamily="18" charset="-128"/>
                <a:ea typeface="UD デジタル 教科書体 NK-R" panose="02020400000000000000" pitchFamily="18" charset="-128"/>
              </a:rPr>
              <a:t>年以上の実務経験を有しており、これまで企画、福祉ケースワーク、雇用対策、建築行政、行財政改革、人事組織、地域包括ケアシステム、ＤＸといった多様な業務を経験。現在熊本県庁財産経営課長としてファシリティマネジメントやＰＰＰ・ＰＦＩの推進に取り組んでいます。</a:t>
            </a:r>
            <a:endParaRPr lang="ja-JP" altLang="en-US" sz="800" dirty="0">
              <a:latin typeface="UD デジタル 教科書体 NK-R" panose="02020400000000000000" pitchFamily="18" charset="-128"/>
              <a:ea typeface="UD デジタル 教科書体 NK-R" panose="02020400000000000000" pitchFamily="18" charset="-128"/>
            </a:endParaRPr>
          </a:p>
        </p:txBody>
      </p:sp>
      <p:sp>
        <p:nvSpPr>
          <p:cNvPr id="6" name="テキスト ボックス 5">
            <a:extLst>
              <a:ext uri="{FF2B5EF4-FFF2-40B4-BE49-F238E27FC236}">
                <a16:creationId xmlns:a16="http://schemas.microsoft.com/office/drawing/2014/main" id="{7B95B90E-C609-412C-6781-98B10C654ED3}"/>
              </a:ext>
            </a:extLst>
          </p:cNvPr>
          <p:cNvSpPr txBox="1"/>
          <p:nvPr/>
        </p:nvSpPr>
        <p:spPr>
          <a:xfrm>
            <a:off x="4191751" y="843283"/>
            <a:ext cx="2441695" cy="261610"/>
          </a:xfrm>
          <a:prstGeom prst="rect">
            <a:avLst/>
          </a:prstGeom>
          <a:noFill/>
        </p:spPr>
        <p:txBody>
          <a:bodyPr wrap="none" rtlCol="0">
            <a:spAutoFit/>
          </a:bodyPr>
          <a:lstStyle/>
          <a:p>
            <a:pPr algn="r"/>
            <a:r>
              <a:rPr lang="ja-JP" altLang="en-US" sz="1100" dirty="0">
                <a:latin typeface="UD デジタル 教科書体 NP-R" panose="02020400000000000000" pitchFamily="18" charset="-128"/>
                <a:ea typeface="UD デジタル 教科書体 NP-R" panose="02020400000000000000" pitchFamily="18" charset="-128"/>
              </a:rPr>
              <a:t>～地域文化の向上、発信及び創造～</a:t>
            </a:r>
            <a:endParaRPr kumimoji="1" lang="ja-JP" altLang="en-US" sz="1100" dirty="0">
              <a:latin typeface="UD デジタル 教科書体 NP-R" panose="02020400000000000000" pitchFamily="18" charset="-128"/>
              <a:ea typeface="UD デジタル 教科書体 NP-R" panose="02020400000000000000" pitchFamily="18" charset="-128"/>
            </a:endParaRPr>
          </a:p>
        </p:txBody>
      </p:sp>
      <p:sp>
        <p:nvSpPr>
          <p:cNvPr id="7" name="Text Box 133">
            <a:extLst>
              <a:ext uri="{FF2B5EF4-FFF2-40B4-BE49-F238E27FC236}">
                <a16:creationId xmlns:a16="http://schemas.microsoft.com/office/drawing/2014/main" id="{9DA6F32F-2A47-349D-42F0-7BC40A711876}"/>
              </a:ext>
            </a:extLst>
          </p:cNvPr>
          <p:cNvSpPr txBox="1">
            <a:spLocks noChangeArrowheads="1"/>
          </p:cNvSpPr>
          <p:nvPr/>
        </p:nvSpPr>
        <p:spPr bwMode="auto">
          <a:xfrm>
            <a:off x="3490929" y="6217333"/>
            <a:ext cx="2555495" cy="823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just" eaLnBrk="1" hangingPunct="1">
              <a:lnSpc>
                <a:spcPct val="120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第</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6</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回　講師：福山大学経済学部</a:t>
            </a:r>
            <a:endPar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endParaRPr>
          </a:p>
          <a:p>
            <a:pPr algn="just" eaLnBrk="1" hangingPunct="1">
              <a:lnSpc>
                <a:spcPct val="120000"/>
              </a:lnSpc>
              <a:spcBef>
                <a:spcPct val="0"/>
              </a:spcBef>
              <a:buFontTx/>
              <a:buNone/>
            </a:pP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             </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教授  荒木 利雄 氏</a:t>
            </a:r>
            <a:endPar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endParaRPr>
          </a:p>
          <a:p>
            <a:pPr algn="just" eaLnBrk="1" hangingPunct="1">
              <a:lnSpc>
                <a:spcPct val="120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「地域に大学は必要か、その機能と役割」</a:t>
            </a:r>
            <a:endPar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endParaRPr>
          </a:p>
          <a:p>
            <a:pPr algn="just" eaLnBrk="1" hangingPunct="1">
              <a:lnSpc>
                <a:spcPct val="120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　　　　</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地域課題解決の観点から</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a:t>
            </a:r>
          </a:p>
          <a:p>
            <a:pPr algn="just" eaLnBrk="1" hangingPunct="1">
              <a:lnSpc>
                <a:spcPct val="120000"/>
              </a:lnSpc>
              <a:spcBef>
                <a:spcPct val="0"/>
              </a:spcBef>
              <a:buFontTx/>
              <a:buNone/>
            </a:pP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［日 時］</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3</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月</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7</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日（金）</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18</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00</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19</a:t>
            </a:r>
            <a:r>
              <a:rPr lang="ja-JP" altLang="en-US"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a:t>
            </a:r>
            <a:r>
              <a:rPr lang="en-US" altLang="ja-JP" sz="800" b="1" dirty="0">
                <a:solidFill>
                  <a:srgbClr val="4F81BD"/>
                </a:solidFill>
                <a:latin typeface="UD デジタル 教科書体 NP-R" panose="02020400000000000000" pitchFamily="18" charset="-128"/>
                <a:ea typeface="UD デジタル 教科書体 NP-R" panose="02020400000000000000" pitchFamily="18" charset="-128"/>
                <a:cs typeface="メイリオ" pitchFamily="50" charset="-128"/>
              </a:rPr>
              <a:t>30</a:t>
            </a:r>
          </a:p>
        </p:txBody>
      </p:sp>
      <p:sp>
        <p:nvSpPr>
          <p:cNvPr id="16" name="テキスト ボックス 15">
            <a:extLst>
              <a:ext uri="{FF2B5EF4-FFF2-40B4-BE49-F238E27FC236}">
                <a16:creationId xmlns:a16="http://schemas.microsoft.com/office/drawing/2014/main" id="{3B30C5BC-165B-97ED-2834-FD28AFB39865}"/>
              </a:ext>
            </a:extLst>
          </p:cNvPr>
          <p:cNvSpPr txBox="1"/>
          <p:nvPr/>
        </p:nvSpPr>
        <p:spPr>
          <a:xfrm>
            <a:off x="593409" y="5033360"/>
            <a:ext cx="2793988" cy="1074012"/>
          </a:xfrm>
          <a:prstGeom prst="rect">
            <a:avLst/>
          </a:prstGeom>
          <a:noFill/>
        </p:spPr>
        <p:txBody>
          <a:bodyPr wrap="square" rtlCol="0">
            <a:spAutoFit/>
          </a:bodyPr>
          <a:lstStyle/>
          <a:p>
            <a:pPr>
              <a:lnSpc>
                <a:spcPts val="1100"/>
              </a:lnSpc>
            </a:pPr>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専門分野</a:t>
            </a:r>
            <a:r>
              <a:rPr lang="en-US" altLang="ja-JP" sz="800" dirty="0">
                <a:latin typeface="UD デジタル 教科書体 NK-R" panose="02020400000000000000" pitchFamily="18" charset="-128"/>
                <a:ea typeface="UD デジタル 教科書体 NK-R" panose="02020400000000000000" pitchFamily="18" charset="-128"/>
              </a:rPr>
              <a:t>]  </a:t>
            </a:r>
            <a:r>
              <a:rPr lang="ja-JP" altLang="en-US" sz="800" b="0" i="0" dirty="0">
                <a:effectLst/>
                <a:latin typeface="UD デジタル 教科書体 NK-R" panose="02020400000000000000" pitchFamily="18" charset="-128"/>
                <a:ea typeface="UD デジタル 教科書体 NK-R" panose="02020400000000000000" pitchFamily="18" charset="-128"/>
              </a:rPr>
              <a:t>民間企業入職後、旧西ドイツやフランス駐在を</a:t>
            </a:r>
            <a:r>
              <a:rPr lang="ja-JP" altLang="en-US" sz="800" dirty="0">
                <a:latin typeface="UD デジタル 教科書体 NK-R" panose="02020400000000000000" pitchFamily="18" charset="-128"/>
                <a:ea typeface="UD デジタル 教科書体 NK-R" panose="02020400000000000000" pitchFamily="18" charset="-128"/>
              </a:rPr>
              <a:t>含め</a:t>
            </a:r>
            <a:r>
              <a:rPr lang="ja-JP" altLang="en-US" sz="800" b="0" i="0" dirty="0">
                <a:effectLst/>
                <a:latin typeface="UD デジタル 教科書体 NK-R" panose="02020400000000000000" pitchFamily="18" charset="-128"/>
                <a:ea typeface="UD デジタル 教科書体 NK-R" panose="02020400000000000000" pitchFamily="18" charset="-128"/>
              </a:rPr>
              <a:t>主に海外部門</a:t>
            </a:r>
            <a:r>
              <a:rPr lang="ja-JP" altLang="en-US" sz="800" dirty="0">
                <a:latin typeface="UD デジタル 教科書体 NK-R" panose="02020400000000000000" pitchFamily="18" charset="-128"/>
                <a:ea typeface="UD デジタル 教科書体 NK-R" panose="02020400000000000000" pitchFamily="18" charset="-128"/>
              </a:rPr>
              <a:t>で仕事をしてきました。</a:t>
            </a:r>
            <a:r>
              <a:rPr lang="ja-JP" altLang="en-US" sz="800" b="0" i="0" dirty="0">
                <a:effectLst/>
                <a:latin typeface="UD デジタル 教科書体 NK-R" panose="02020400000000000000" pitchFamily="18" charset="-128"/>
                <a:ea typeface="UD デジタル 教科書体 NK-R" panose="02020400000000000000" pitchFamily="18" charset="-128"/>
              </a:rPr>
              <a:t>その後社会人大学院でフィランソロピー研究に</a:t>
            </a:r>
            <a:r>
              <a:rPr lang="ja-JP" altLang="en-US" sz="800" dirty="0">
                <a:latin typeface="UD デジタル 教科書体 NK-R" panose="02020400000000000000" pitchFamily="18" charset="-128"/>
                <a:ea typeface="UD デジタル 教科書体 NK-R" panose="02020400000000000000" pitchFamily="18" charset="-128"/>
              </a:rPr>
              <a:t>携わり</a:t>
            </a:r>
            <a:r>
              <a:rPr lang="ja-JP" altLang="en-US" sz="800" b="0" i="0" dirty="0">
                <a:effectLst/>
                <a:latin typeface="UD デジタル 教科書体 NK-R" panose="02020400000000000000" pitchFamily="18" charset="-128"/>
                <a:ea typeface="UD デジタル 教科書体 NK-R" panose="02020400000000000000" pitchFamily="18" charset="-128"/>
              </a:rPr>
              <a:t>、実務的知見と理論の統合に取り組んでいます。現在の研究テーマは、市民参加型フィランソロピーのフレームワークを構築することです。非営利組織（ＮＰＯ</a:t>
            </a:r>
            <a:r>
              <a:rPr lang="en-US" altLang="ja-JP" sz="800" b="0" i="0" dirty="0">
                <a:effectLst/>
                <a:latin typeface="UD デジタル 教科書体 NK-R" panose="02020400000000000000" pitchFamily="18" charset="-128"/>
                <a:ea typeface="UD デジタル 教科書体 NK-R" panose="02020400000000000000" pitchFamily="18" charset="-128"/>
              </a:rPr>
              <a:t>/</a:t>
            </a:r>
            <a:r>
              <a:rPr lang="ja-JP" altLang="en-US" sz="800" b="0" i="0" dirty="0">
                <a:effectLst/>
                <a:latin typeface="UD デジタル 教科書体 NK-R" panose="02020400000000000000" pitchFamily="18" charset="-128"/>
                <a:ea typeface="UD デジタル 教科書体 NK-R" panose="02020400000000000000" pitchFamily="18" charset="-128"/>
              </a:rPr>
              <a:t>ＮＧＯ）の経営理念や社会的包摂</a:t>
            </a:r>
            <a:r>
              <a:rPr lang="ja-JP" altLang="en-US" sz="800" dirty="0">
                <a:latin typeface="UD デジタル 教科書体 NK-R" panose="02020400000000000000" pitchFamily="18" charset="-128"/>
                <a:ea typeface="UD デジタル 教科書体 NK-R" panose="02020400000000000000" pitchFamily="18" charset="-128"/>
              </a:rPr>
              <a:t>に焦点をあて、これらの分野に新たな洞察を提供することを目指しています。</a:t>
            </a:r>
            <a:endParaRPr kumimoji="1" lang="ja-JP" altLang="en-US" sz="800" dirty="0">
              <a:latin typeface="UD デジタル 教科書体 NK-R" panose="02020400000000000000" pitchFamily="18" charset="-128"/>
              <a:ea typeface="UD デジタル 教科書体 NK-R" panose="02020400000000000000" pitchFamily="18" charset="-128"/>
            </a:endParaRPr>
          </a:p>
        </p:txBody>
      </p:sp>
      <p:pic>
        <p:nvPicPr>
          <p:cNvPr id="17" name="図 16">
            <a:extLst>
              <a:ext uri="{FF2B5EF4-FFF2-40B4-BE49-F238E27FC236}">
                <a16:creationId xmlns:a16="http://schemas.microsoft.com/office/drawing/2014/main" id="{31E1DDE4-99A1-9ABE-9B8F-283359AD06C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670221" y="2384844"/>
            <a:ext cx="576064" cy="803494"/>
          </a:xfrm>
          <a:prstGeom prst="rect">
            <a:avLst/>
          </a:prstGeom>
        </p:spPr>
      </p:pic>
      <p:sp>
        <p:nvSpPr>
          <p:cNvPr id="2" name="テキスト ボックス 1">
            <a:extLst>
              <a:ext uri="{FF2B5EF4-FFF2-40B4-BE49-F238E27FC236}">
                <a16:creationId xmlns:a16="http://schemas.microsoft.com/office/drawing/2014/main" id="{65739A42-0142-D2E6-2902-CD5F56904641}"/>
              </a:ext>
            </a:extLst>
          </p:cNvPr>
          <p:cNvSpPr txBox="1"/>
          <p:nvPr/>
        </p:nvSpPr>
        <p:spPr>
          <a:xfrm>
            <a:off x="3575986" y="6987859"/>
            <a:ext cx="2668409" cy="1006686"/>
          </a:xfrm>
          <a:prstGeom prst="rect">
            <a:avLst/>
          </a:prstGeom>
          <a:noFill/>
        </p:spPr>
        <p:txBody>
          <a:bodyPr wrap="square" rtlCol="0">
            <a:spAutoFit/>
          </a:bodyPr>
          <a:lstStyle/>
          <a:p>
            <a:pPr>
              <a:lnSpc>
                <a:spcPts val="1200"/>
              </a:lnSpc>
            </a:pPr>
            <a:r>
              <a:rPr lang="ja-JP" altLang="en-US" sz="800" dirty="0">
                <a:solidFill>
                  <a:srgbClr val="000000"/>
                </a:solidFill>
                <a:latin typeface="UD デジタル 教科書体 NK-R" panose="02020400000000000000" pitchFamily="18" charset="-128"/>
                <a:ea typeface="UD デジタル 教科書体 NK-R" panose="02020400000000000000" pitchFamily="18" charset="-128"/>
              </a:rPr>
              <a:t>［専門分野］　</a:t>
            </a:r>
            <a:r>
              <a:rPr lang="ja-JP" altLang="en-US" sz="800" i="0" dirty="0">
                <a:solidFill>
                  <a:srgbClr val="000000"/>
                </a:solidFill>
                <a:effectLst/>
                <a:latin typeface="UD デジタル 教科書体 NK-R" panose="02020400000000000000" pitchFamily="18" charset="-128"/>
                <a:ea typeface="UD デジタル 教科書体 NK-R" panose="02020400000000000000" pitchFamily="18" charset="-128"/>
              </a:rPr>
              <a:t>私立大学の事務職員として３０年の実務経験を有しています。グローバル化の進展と大学経営環境が急激に厳しくなるなか、日本だけでなく世界レベルで大学間競争が激化しています。これからの大学の国際化や経営の高度化、経営戦略、経営人材の育成のために、理論と実践の融合を追求しています。</a:t>
            </a:r>
            <a:endParaRPr kumimoji="1" lang="ja-JP" altLang="en-US" sz="800" dirty="0">
              <a:latin typeface="UD デジタル 教科書体 NK-R" panose="02020400000000000000" pitchFamily="18" charset="-128"/>
              <a:ea typeface="UD デジタル 教科書体 NK-R" panose="02020400000000000000" pitchFamily="18" charset="-128"/>
            </a:endParaRPr>
          </a:p>
        </p:txBody>
      </p:sp>
      <p:pic>
        <p:nvPicPr>
          <p:cNvPr id="24" name="図 23">
            <a:extLst>
              <a:ext uri="{FF2B5EF4-FFF2-40B4-BE49-F238E27FC236}">
                <a16:creationId xmlns:a16="http://schemas.microsoft.com/office/drawing/2014/main" id="{BD45DBF1-D3E1-4284-07EB-B15093B4D0F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10800000" flipV="1">
            <a:off x="5300896" y="8841432"/>
            <a:ext cx="580734" cy="580734"/>
          </a:xfrm>
          <a:prstGeom prst="rect">
            <a:avLst/>
          </a:prstGeom>
        </p:spPr>
      </p:pic>
      <p:sp>
        <p:nvSpPr>
          <p:cNvPr id="27" name="Text Box 183">
            <a:extLst>
              <a:ext uri="{FF2B5EF4-FFF2-40B4-BE49-F238E27FC236}">
                <a16:creationId xmlns:a16="http://schemas.microsoft.com/office/drawing/2014/main" id="{03AD111B-521F-F44E-637D-B07BCC35F5AE}"/>
              </a:ext>
            </a:extLst>
          </p:cNvPr>
          <p:cNvSpPr txBox="1">
            <a:spLocks noChangeArrowheads="1"/>
          </p:cNvSpPr>
          <p:nvPr/>
        </p:nvSpPr>
        <p:spPr bwMode="auto">
          <a:xfrm>
            <a:off x="477663" y="9123958"/>
            <a:ext cx="4373841" cy="489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50000"/>
              </a:lnSpc>
              <a:spcBef>
                <a:spcPct val="0"/>
              </a:spcBef>
              <a:buFontTx/>
              <a:buNone/>
            </a:pPr>
            <a:r>
              <a:rPr lang="en-US" altLang="ja-JP" sz="900" dirty="0">
                <a:latin typeface="UD デジタル 教科書体 NP-R" panose="02020400000000000000" pitchFamily="18" charset="-128"/>
                <a:ea typeface="UD デジタル 教科書体 NP-R" panose="02020400000000000000" pitchFamily="18" charset="-128"/>
                <a:cs typeface="メイリオ" pitchFamily="50" charset="-128"/>
              </a:rPr>
              <a:t>[</a:t>
            </a:r>
            <a:r>
              <a:rPr lang="ja-JP" altLang="en-US" sz="900" dirty="0">
                <a:latin typeface="UD デジタル 教科書体 NP-R" panose="02020400000000000000" pitchFamily="18" charset="-128"/>
                <a:ea typeface="UD デジタル 教科書体 NP-R" panose="02020400000000000000" pitchFamily="18" charset="-128"/>
                <a:cs typeface="メイリオ" pitchFamily="50" charset="-128"/>
              </a:rPr>
              <a:t>お申し込み・お問合せ</a:t>
            </a:r>
            <a:r>
              <a:rPr lang="en-US" altLang="ja-JP" sz="900" dirty="0">
                <a:latin typeface="UD デジタル 教科書体 NP-R" panose="02020400000000000000" pitchFamily="18" charset="-128"/>
                <a:ea typeface="UD デジタル 教科書体 NP-R" panose="02020400000000000000" pitchFamily="18" charset="-128"/>
                <a:cs typeface="メイリオ" pitchFamily="50" charset="-128"/>
              </a:rPr>
              <a:t>]</a:t>
            </a:r>
            <a:r>
              <a:rPr lang="ja-JP" altLang="en-US" sz="900" dirty="0">
                <a:latin typeface="UD デジタル 教科書体 NP-R" panose="02020400000000000000" pitchFamily="18" charset="-128"/>
                <a:ea typeface="UD デジタル 教科書体 NP-R" panose="02020400000000000000" pitchFamily="18" charset="-128"/>
                <a:cs typeface="メイリオ" pitchFamily="50" charset="-128"/>
              </a:rPr>
              <a:t>　㈱まちづくり臼杵（サーラ・デ・うすき内）</a:t>
            </a:r>
            <a:endParaRPr lang="en-US" altLang="ja-JP" sz="900" dirty="0">
              <a:latin typeface="UD デジタル 教科書体 NP-R" panose="02020400000000000000" pitchFamily="18" charset="-128"/>
              <a:ea typeface="UD デジタル 教科書体 NP-R" panose="02020400000000000000" pitchFamily="18" charset="-128"/>
              <a:cs typeface="メイリオ" pitchFamily="50" charset="-128"/>
            </a:endParaRPr>
          </a:p>
          <a:p>
            <a:pPr eaLnBrk="1" hangingPunct="1">
              <a:lnSpc>
                <a:spcPct val="150000"/>
              </a:lnSpc>
              <a:spcBef>
                <a:spcPct val="0"/>
              </a:spcBef>
              <a:buFontTx/>
              <a:buNone/>
            </a:pPr>
            <a:r>
              <a:rPr lang="en-US" altLang="ja-JP" sz="900" dirty="0">
                <a:latin typeface="UD デジタル 教科書体 NP-R" panose="02020400000000000000" pitchFamily="18" charset="-128"/>
                <a:ea typeface="UD デジタル 教科書体 NP-R" panose="02020400000000000000" pitchFamily="18" charset="-128"/>
                <a:cs typeface="メイリオ" pitchFamily="50" charset="-128"/>
              </a:rPr>
              <a:t>TEL</a:t>
            </a:r>
            <a:r>
              <a:rPr lang="ja-JP" altLang="en-US" sz="900" dirty="0">
                <a:latin typeface="UD デジタル 教科書体 NP-R" panose="02020400000000000000" pitchFamily="18" charset="-128"/>
                <a:ea typeface="UD デジタル 教科書体 NP-R" panose="02020400000000000000" pitchFamily="18" charset="-128"/>
                <a:cs typeface="メイリオ" pitchFamily="50" charset="-128"/>
              </a:rPr>
              <a:t>（</a:t>
            </a:r>
            <a:r>
              <a:rPr lang="en-US" altLang="ja-JP" sz="900" dirty="0">
                <a:latin typeface="UD デジタル 教科書体 NP-R" panose="02020400000000000000" pitchFamily="18" charset="-128"/>
                <a:ea typeface="UD デジタル 教科書体 NP-R" panose="02020400000000000000" pitchFamily="18" charset="-128"/>
                <a:cs typeface="メイリオ" pitchFamily="50" charset="-128"/>
              </a:rPr>
              <a:t>0972</a:t>
            </a:r>
            <a:r>
              <a:rPr lang="ja-JP" altLang="en-US" sz="900" dirty="0">
                <a:latin typeface="UD デジタル 教科書体 NP-R" panose="02020400000000000000" pitchFamily="18" charset="-128"/>
                <a:ea typeface="UD デジタル 教科書体 NP-R" panose="02020400000000000000" pitchFamily="18" charset="-128"/>
                <a:cs typeface="メイリオ" pitchFamily="50" charset="-128"/>
              </a:rPr>
              <a:t>）</a:t>
            </a:r>
            <a:r>
              <a:rPr lang="en-US" altLang="ja-JP" sz="900" dirty="0">
                <a:latin typeface="UD デジタル 教科書体 NP-R" panose="02020400000000000000" pitchFamily="18" charset="-128"/>
                <a:ea typeface="UD デジタル 教科書体 NP-R" panose="02020400000000000000" pitchFamily="18" charset="-128"/>
                <a:cs typeface="メイリオ" pitchFamily="50" charset="-128"/>
              </a:rPr>
              <a:t>64-7271 【</a:t>
            </a:r>
            <a:r>
              <a:rPr lang="ja-JP" altLang="en-US" sz="900" dirty="0">
                <a:latin typeface="UD デジタル 教科書体 NP-R" panose="02020400000000000000" pitchFamily="18" charset="-128"/>
                <a:ea typeface="UD デジタル 教科書体 NP-R" panose="02020400000000000000" pitchFamily="18" charset="-128"/>
                <a:cs typeface="メイリオ" pitchFamily="50" charset="-128"/>
              </a:rPr>
              <a:t>開館時間</a:t>
            </a:r>
            <a:r>
              <a:rPr lang="en-US" altLang="ja-JP" sz="900" dirty="0">
                <a:latin typeface="UD デジタル 教科書体 NP-R" panose="02020400000000000000" pitchFamily="18" charset="-128"/>
                <a:ea typeface="UD デジタル 教科書体 NP-R" panose="02020400000000000000" pitchFamily="18" charset="-128"/>
                <a:cs typeface="メイリオ" pitchFamily="50" charset="-128"/>
              </a:rPr>
              <a:t>】9</a:t>
            </a:r>
            <a:r>
              <a:rPr lang="ja-JP" altLang="en-US" sz="900" dirty="0">
                <a:latin typeface="UD デジタル 教科書体 NP-R" panose="02020400000000000000" pitchFamily="18" charset="-128"/>
                <a:ea typeface="UD デジタル 教科書体 NP-R" panose="02020400000000000000" pitchFamily="18" charset="-128"/>
                <a:cs typeface="メイリオ" pitchFamily="50" charset="-128"/>
              </a:rPr>
              <a:t>：</a:t>
            </a:r>
            <a:r>
              <a:rPr lang="en-US" altLang="ja-JP" sz="900" dirty="0">
                <a:latin typeface="UD デジタル 教科書体 NP-R" panose="02020400000000000000" pitchFamily="18" charset="-128"/>
                <a:ea typeface="UD デジタル 教科書体 NP-R" panose="02020400000000000000" pitchFamily="18" charset="-128"/>
                <a:cs typeface="メイリオ" pitchFamily="50" charset="-128"/>
              </a:rPr>
              <a:t>00</a:t>
            </a:r>
            <a:r>
              <a:rPr lang="ja-JP" altLang="en-US" sz="900" dirty="0">
                <a:latin typeface="UD デジタル 教科書体 NP-R" panose="02020400000000000000" pitchFamily="18" charset="-128"/>
                <a:ea typeface="UD デジタル 教科書体 NP-R" panose="02020400000000000000" pitchFamily="18" charset="-128"/>
                <a:cs typeface="メイリオ" pitchFamily="50" charset="-128"/>
              </a:rPr>
              <a:t>～</a:t>
            </a:r>
            <a:r>
              <a:rPr lang="en-US" altLang="ja-JP" sz="900" dirty="0">
                <a:latin typeface="UD デジタル 教科書体 NP-R" panose="02020400000000000000" pitchFamily="18" charset="-128"/>
                <a:ea typeface="UD デジタル 教科書体 NP-R" panose="02020400000000000000" pitchFamily="18" charset="-128"/>
                <a:cs typeface="メイリオ" pitchFamily="50" charset="-128"/>
              </a:rPr>
              <a:t>18</a:t>
            </a:r>
            <a:r>
              <a:rPr lang="ja-JP" altLang="en-US" sz="900" dirty="0">
                <a:latin typeface="UD デジタル 教科書体 NP-R" panose="02020400000000000000" pitchFamily="18" charset="-128"/>
                <a:ea typeface="UD デジタル 教科書体 NP-R" panose="02020400000000000000" pitchFamily="18" charset="-128"/>
                <a:cs typeface="メイリオ" pitchFamily="50" charset="-128"/>
              </a:rPr>
              <a:t>：</a:t>
            </a:r>
            <a:r>
              <a:rPr lang="en-US" altLang="ja-JP" sz="900" dirty="0">
                <a:latin typeface="UD デジタル 教科書体 NP-R" panose="02020400000000000000" pitchFamily="18" charset="-128"/>
                <a:ea typeface="UD デジタル 教科書体 NP-R" panose="02020400000000000000" pitchFamily="18" charset="-128"/>
                <a:cs typeface="メイリオ" pitchFamily="50" charset="-128"/>
              </a:rPr>
              <a:t>00】</a:t>
            </a:r>
            <a:r>
              <a:rPr lang="ja-JP" altLang="en-US" sz="900" dirty="0">
                <a:latin typeface="UD デジタル 教科書体 NP-R" panose="02020400000000000000" pitchFamily="18" charset="-128"/>
                <a:ea typeface="UD デジタル 教科書体 NP-R" panose="02020400000000000000" pitchFamily="18" charset="-128"/>
                <a:cs typeface="メイリオ" pitchFamily="50" charset="-128"/>
              </a:rPr>
              <a:t>先着順で受け付けます</a:t>
            </a:r>
            <a:endParaRPr lang="en-US" altLang="ja-JP" sz="900" dirty="0">
              <a:latin typeface="UD デジタル 教科書体 NP-R" panose="02020400000000000000" pitchFamily="18" charset="-128"/>
              <a:ea typeface="UD デジタル 教科書体 NP-R" panose="02020400000000000000" pitchFamily="18" charset="-128"/>
              <a:cs typeface="メイリオ" pitchFamily="50" charset="-128"/>
            </a:endParaRPr>
          </a:p>
        </p:txBody>
      </p:sp>
      <p:pic>
        <p:nvPicPr>
          <p:cNvPr id="19" name="図 18">
            <a:extLst>
              <a:ext uri="{FF2B5EF4-FFF2-40B4-BE49-F238E27FC236}">
                <a16:creationId xmlns:a16="http://schemas.microsoft.com/office/drawing/2014/main" id="{37AAEB4E-7A0F-4740-5CE2-2B17FC2810DC}"/>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637026" y="4300609"/>
            <a:ext cx="633312" cy="708451"/>
          </a:xfrm>
          <a:prstGeom prst="rect">
            <a:avLst/>
          </a:prstGeom>
        </p:spPr>
      </p:pic>
    </p:spTree>
    <p:extLst>
      <p:ext uri="{BB962C8B-B14F-4D97-AF65-F5344CB8AC3E}">
        <p14:creationId xmlns:p14="http://schemas.microsoft.com/office/powerpoint/2010/main" val="12345020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1716</TotalTime>
  <Words>981</Words>
  <Application>Microsoft Office PowerPoint</Application>
  <PresentationFormat>A4 210 x 297 mm</PresentationFormat>
  <Paragraphs>51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UD デジタル 教科書体 NK-R</vt:lpstr>
      <vt:lpstr>UD デジタル 教科書体 NP-R</vt:lpstr>
      <vt:lpstr>メイリオ</vt:lpstr>
      <vt:lpstr>Arial</vt:lpstr>
      <vt:lpstr>Calibri</vt:lpstr>
      <vt:lpstr>Office ​​テーマ</vt:lpstr>
      <vt:lpstr>PowerPoint プレゼンテーション</vt:lpstr>
    </vt:vector>
  </TitlesOfParts>
  <Company>www.tempworks.org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TEMPWORKS テンプレート</dc:title>
  <dc:subject>www.tempworks.org　テンプレート</dc:subject>
  <dc:creator>www.tempworks.org</dc:creator>
  <cp:keywords>テンプレート</cp:keywords>
  <cp:lastModifiedBy>うすき サーラ</cp:lastModifiedBy>
  <cp:revision>147</cp:revision>
  <cp:lastPrinted>2024-08-23T01:35:49Z</cp:lastPrinted>
  <dcterms:created xsi:type="dcterms:W3CDTF">2015-02-02T08:53:02Z</dcterms:created>
  <dcterms:modified xsi:type="dcterms:W3CDTF">2024-08-23T05:17:05Z</dcterms:modified>
</cp:coreProperties>
</file>